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1" r:id="rId1"/>
  </p:sldMasterIdLst>
  <p:sldIdLst>
    <p:sldId id="256" r:id="rId2"/>
    <p:sldId id="273" r:id="rId3"/>
    <p:sldId id="274" r:id="rId4"/>
    <p:sldId id="279" r:id="rId5"/>
    <p:sldId id="275" r:id="rId6"/>
    <p:sldId id="280" r:id="rId7"/>
    <p:sldId id="285" r:id="rId8"/>
    <p:sldId id="297" r:id="rId9"/>
    <p:sldId id="281" r:id="rId10"/>
    <p:sldId id="292" r:id="rId11"/>
    <p:sldId id="282" r:id="rId12"/>
    <p:sldId id="298" r:id="rId13"/>
    <p:sldId id="294" r:id="rId14"/>
    <p:sldId id="284" r:id="rId15"/>
    <p:sldId id="295" r:id="rId16"/>
    <p:sldId id="283" r:id="rId17"/>
    <p:sldId id="300" r:id="rId18"/>
    <p:sldId id="289" r:id="rId19"/>
    <p:sldId id="290" r:id="rId20"/>
    <p:sldId id="276" r:id="rId21"/>
    <p:sldId id="291" r:id="rId22"/>
    <p:sldId id="296" r:id="rId23"/>
    <p:sldId id="293" r:id="rId24"/>
    <p:sldId id="303" r:id="rId25"/>
    <p:sldId id="304" r:id="rId26"/>
    <p:sldId id="302" r:id="rId27"/>
    <p:sldId id="305" r:id="rId28"/>
    <p:sldId id="301" r:id="rId29"/>
    <p:sldId id="306" r:id="rId30"/>
    <p:sldId id="307" r:id="rId31"/>
    <p:sldId id="308" r:id="rId32"/>
    <p:sldId id="309" r:id="rId33"/>
    <p:sldId id="310" r:id="rId34"/>
    <p:sldId id="314" r:id="rId35"/>
    <p:sldId id="311" r:id="rId36"/>
    <p:sldId id="315" r:id="rId37"/>
    <p:sldId id="323" r:id="rId38"/>
    <p:sldId id="312" r:id="rId39"/>
    <p:sldId id="313" r:id="rId40"/>
    <p:sldId id="316" r:id="rId41"/>
    <p:sldId id="317" r:id="rId42"/>
    <p:sldId id="318" r:id="rId43"/>
    <p:sldId id="319" r:id="rId44"/>
    <p:sldId id="320"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C6C6"/>
    <a:srgbClr val="00B0E1"/>
    <a:srgbClr val="0030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0" autoAdjust="0"/>
    <p:restoredTop sz="94660" autoAdjust="0"/>
  </p:normalViewPr>
  <p:slideViewPr>
    <p:cSldViewPr snapToGrid="0">
      <p:cViewPr varScale="1">
        <p:scale>
          <a:sx n="71" d="100"/>
          <a:sy n="71" d="100"/>
        </p:scale>
        <p:origin x="702" y="10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pt-BR"/>
              <a:t>Clique para editar o título Mestre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0AE2A89F-E5E1-46F8-B216-4ED849FCEFBC}" type="datetimeFigureOut">
              <a:rPr lang="es-UY" smtClean="0"/>
              <a:t>10/6/2026</a:t>
            </a:fld>
            <a:endParaRPr lang="es-UY"/>
          </a:p>
        </p:txBody>
      </p:sp>
      <p:sp>
        <p:nvSpPr>
          <p:cNvPr id="5" name="Footer Placeholder 4"/>
          <p:cNvSpPr>
            <a:spLocks noGrp="1"/>
          </p:cNvSpPr>
          <p:nvPr>
            <p:ph type="ftr" sz="quarter" idx="11"/>
          </p:nvPr>
        </p:nvSpPr>
        <p:spPr>
          <a:xfrm>
            <a:off x="1097280" y="6376987"/>
            <a:ext cx="4822804" cy="365125"/>
          </a:xfrm>
          <a:prstGeom prst="rect">
            <a:avLst/>
          </a:prstGeom>
        </p:spPr>
        <p:txBody>
          <a:bodyPr/>
          <a:lstStyle/>
          <a:p>
            <a:endParaRPr lang="es-UY"/>
          </a:p>
        </p:txBody>
      </p:sp>
      <p:sp>
        <p:nvSpPr>
          <p:cNvPr id="6" name="Slide Number Placeholder 5"/>
          <p:cNvSpPr>
            <a:spLocks noGrp="1"/>
          </p:cNvSpPr>
          <p:nvPr>
            <p:ph type="sldNum" sz="quarter" idx="12"/>
          </p:nvPr>
        </p:nvSpPr>
        <p:spPr/>
        <p:txBody>
          <a:bodyPr/>
          <a:lstStyle/>
          <a:p>
            <a:fld id="{3D6BD92C-AEC1-4E0D-BDD9-84A68D19DFE3}" type="slidenum">
              <a:rPr lang="es-UY" smtClean="0"/>
              <a:t>‹#›</a:t>
            </a:fld>
            <a:endParaRPr lang="es-UY"/>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6754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0AE2A89F-E5E1-46F8-B216-4ED849FCEFBC}" type="datetimeFigureOut">
              <a:rPr lang="es-UY" smtClean="0"/>
              <a:t>10/6/2026</a:t>
            </a:fld>
            <a:endParaRPr lang="es-UY"/>
          </a:p>
        </p:txBody>
      </p:sp>
      <p:sp>
        <p:nvSpPr>
          <p:cNvPr id="5" name="Footer Placeholder 4"/>
          <p:cNvSpPr>
            <a:spLocks noGrp="1"/>
          </p:cNvSpPr>
          <p:nvPr>
            <p:ph type="ftr" sz="quarter" idx="11"/>
          </p:nvPr>
        </p:nvSpPr>
        <p:spPr>
          <a:xfrm>
            <a:off x="1097280" y="6376987"/>
            <a:ext cx="4822804" cy="365125"/>
          </a:xfrm>
          <a:prstGeom prst="rect">
            <a:avLst/>
          </a:prstGeom>
        </p:spPr>
        <p:txBody>
          <a:bodyPr/>
          <a:lstStyle/>
          <a:p>
            <a:endParaRPr lang="es-UY"/>
          </a:p>
        </p:txBody>
      </p:sp>
      <p:sp>
        <p:nvSpPr>
          <p:cNvPr id="6" name="Slide Number Placeholder 5"/>
          <p:cNvSpPr>
            <a:spLocks noGrp="1"/>
          </p:cNvSpPr>
          <p:nvPr>
            <p:ph type="sldNum" sz="quarter" idx="12"/>
          </p:nvPr>
        </p:nvSpPr>
        <p:spPr/>
        <p:txBody>
          <a:bodyPr/>
          <a:lstStyle/>
          <a:p>
            <a:fld id="{3D6BD92C-AEC1-4E0D-BDD9-84A68D19DFE3}" type="slidenum">
              <a:rPr lang="es-UY" smtClean="0"/>
              <a:t>‹#›</a:t>
            </a:fld>
            <a:endParaRPr lang="es-UY"/>
          </a:p>
        </p:txBody>
      </p:sp>
    </p:spTree>
    <p:extLst>
      <p:ext uri="{BB962C8B-B14F-4D97-AF65-F5344CB8AC3E}">
        <p14:creationId xmlns:p14="http://schemas.microsoft.com/office/powerpoint/2010/main" val="804056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0AE2A89F-E5E1-46F8-B216-4ED849FCEFBC}" type="datetimeFigureOut">
              <a:rPr lang="es-UY" smtClean="0"/>
              <a:t>10/6/2026</a:t>
            </a:fld>
            <a:endParaRPr lang="es-UY"/>
          </a:p>
        </p:txBody>
      </p:sp>
      <p:sp>
        <p:nvSpPr>
          <p:cNvPr id="5" name="Footer Placeholder 4"/>
          <p:cNvSpPr>
            <a:spLocks noGrp="1"/>
          </p:cNvSpPr>
          <p:nvPr>
            <p:ph type="ftr" sz="quarter" idx="11"/>
          </p:nvPr>
        </p:nvSpPr>
        <p:spPr>
          <a:xfrm>
            <a:off x="1097280" y="6376987"/>
            <a:ext cx="4822804" cy="365125"/>
          </a:xfrm>
          <a:prstGeom prst="rect">
            <a:avLst/>
          </a:prstGeom>
        </p:spPr>
        <p:txBody>
          <a:bodyPr/>
          <a:lstStyle/>
          <a:p>
            <a:endParaRPr lang="es-UY"/>
          </a:p>
        </p:txBody>
      </p:sp>
      <p:sp>
        <p:nvSpPr>
          <p:cNvPr id="6" name="Slide Number Placeholder 5"/>
          <p:cNvSpPr>
            <a:spLocks noGrp="1"/>
          </p:cNvSpPr>
          <p:nvPr>
            <p:ph type="sldNum" sz="quarter" idx="12"/>
          </p:nvPr>
        </p:nvSpPr>
        <p:spPr/>
        <p:txBody>
          <a:bodyPr/>
          <a:lstStyle/>
          <a:p>
            <a:fld id="{3D6BD92C-AEC1-4E0D-BDD9-84A68D19DFE3}" type="slidenum">
              <a:rPr lang="es-UY" smtClean="0"/>
              <a:t>‹#›</a:t>
            </a:fld>
            <a:endParaRPr lang="es-UY"/>
          </a:p>
        </p:txBody>
      </p:sp>
    </p:spTree>
    <p:extLst>
      <p:ext uri="{BB962C8B-B14F-4D97-AF65-F5344CB8AC3E}">
        <p14:creationId xmlns:p14="http://schemas.microsoft.com/office/powerpoint/2010/main" val="16292588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
        <p:nvSpPr>
          <p:cNvPr id="6" name="Titre 1"/>
          <p:cNvSpPr>
            <a:spLocks noGrp="1"/>
          </p:cNvSpPr>
          <p:nvPr>
            <p:ph type="title"/>
          </p:nvPr>
        </p:nvSpPr>
        <p:spPr>
          <a:xfrm>
            <a:off x="2216728" y="274638"/>
            <a:ext cx="9365672" cy="1143000"/>
          </a:xfrm>
        </p:spPr>
        <p:txBody>
          <a:bodyPr/>
          <a:lstStyle/>
          <a:p>
            <a:r>
              <a:rPr lang="fr-FR" dirty="0"/>
              <a:t>Cliquez et modifiez le titre</a:t>
            </a:r>
          </a:p>
        </p:txBody>
      </p:sp>
      <p:sp>
        <p:nvSpPr>
          <p:cNvPr id="7" name="Espace réservé du contenu 2"/>
          <p:cNvSpPr>
            <a:spLocks noGrp="1"/>
          </p:cNvSpPr>
          <p:nvPr>
            <p:ph idx="1"/>
          </p:nvPr>
        </p:nvSpPr>
        <p:spPr>
          <a:xfrm>
            <a:off x="2216728" y="1600204"/>
            <a:ext cx="9365672" cy="4525963"/>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8" name="Image 7"/>
          <p:cNvPicPr>
            <a:picLocks noChangeAspect="1"/>
          </p:cNvPicPr>
          <p:nvPr userDrawn="1"/>
        </p:nvPicPr>
        <p:blipFill rotWithShape="1">
          <a:blip r:embed="rId2" cstate="email">
            <a:extLst>
              <a:ext uri="{28A0092B-C50C-407E-A947-70E740481C1C}">
                <a14:useLocalDpi xmlns:a14="http://schemas.microsoft.com/office/drawing/2010/main"/>
              </a:ext>
            </a:extLst>
          </a:blip>
          <a:srcRect r="-2"/>
          <a:stretch/>
        </p:blipFill>
        <p:spPr>
          <a:xfrm>
            <a:off x="0" y="0"/>
            <a:ext cx="1642225" cy="6859333"/>
          </a:xfrm>
          <a:prstGeom prst="rect">
            <a:avLst/>
          </a:prstGeom>
        </p:spPr>
      </p:pic>
      <p:pic>
        <p:nvPicPr>
          <p:cNvPr id="9" name="Image 8"/>
          <p:cNvPicPr>
            <a:picLocks noChangeAspect="1"/>
          </p:cNvPicPr>
          <p:nvPr userDrawn="1"/>
        </p:nvPicPr>
        <p:blipFill rotWithShape="1">
          <a:blip r:embed="rId3" cstate="email">
            <a:extLst>
              <a:ext uri="{28A0092B-C50C-407E-A947-70E740481C1C}">
                <a14:useLocalDpi xmlns:a14="http://schemas.microsoft.com/office/drawing/2010/main"/>
              </a:ext>
            </a:extLst>
          </a:blip>
          <a:srcRect b="-1"/>
          <a:stretch/>
        </p:blipFill>
        <p:spPr>
          <a:xfrm>
            <a:off x="369425" y="877638"/>
            <a:ext cx="839072" cy="540000"/>
          </a:xfrm>
          <a:prstGeom prst="rect">
            <a:avLst/>
          </a:prstGeom>
          <a:ln>
            <a:solidFill>
              <a:schemeClr val="accent1"/>
            </a:solidFill>
          </a:ln>
        </p:spPr>
      </p:pic>
      <p:pic>
        <p:nvPicPr>
          <p:cNvPr id="3" name="Imagem 2">
            <a:extLst>
              <a:ext uri="{FF2B5EF4-FFF2-40B4-BE49-F238E27FC236}">
                <a16:creationId xmlns:a16="http://schemas.microsoft.com/office/drawing/2014/main" id="{D8C01C19-B316-4196-A424-361ABC093E3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21683" y="1600204"/>
            <a:ext cx="1398857" cy="360000"/>
          </a:xfrm>
          <a:prstGeom prst="rect">
            <a:avLst/>
          </a:prstGeom>
          <a:ln>
            <a:noFill/>
          </a:ln>
        </p:spPr>
      </p:pic>
    </p:spTree>
    <p:extLst>
      <p:ext uri="{BB962C8B-B14F-4D97-AF65-F5344CB8AC3E}">
        <p14:creationId xmlns:p14="http://schemas.microsoft.com/office/powerpoint/2010/main" val="3194382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isposition personnalisée">
    <p:spTree>
      <p:nvGrpSpPr>
        <p:cNvPr id="1" name=""/>
        <p:cNvGrpSpPr/>
        <p:nvPr/>
      </p:nvGrpSpPr>
      <p:grpSpPr>
        <a:xfrm>
          <a:off x="0" y="0"/>
          <a:ext cx="0" cy="0"/>
          <a:chOff x="0" y="0"/>
          <a:chExt cx="0" cy="0"/>
        </a:xfrm>
      </p:grpSpPr>
      <p:pic>
        <p:nvPicPr>
          <p:cNvPr id="5" name="Image 4"/>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rot="10800000">
            <a:off x="0" y="0"/>
            <a:ext cx="12214620" cy="6858000"/>
          </a:xfrm>
          <a:prstGeom prst="rect">
            <a:avLst/>
          </a:prstGeom>
        </p:spPr>
      </p:pic>
      <p:sp>
        <p:nvSpPr>
          <p:cNvPr id="6" name="Titre 1"/>
          <p:cNvSpPr>
            <a:spLocks noGrp="1"/>
          </p:cNvSpPr>
          <p:nvPr>
            <p:ph type="ctrTitle"/>
          </p:nvPr>
        </p:nvSpPr>
        <p:spPr>
          <a:xfrm>
            <a:off x="4265969" y="3092335"/>
            <a:ext cx="7389090" cy="2751512"/>
          </a:xfrm>
        </p:spPr>
        <p:txBody>
          <a:bodyPr anchor="t"/>
          <a:lstStyle>
            <a:lvl1pPr>
              <a:defRPr>
                <a:solidFill>
                  <a:schemeClr val="bg1"/>
                </a:solidFill>
              </a:defRPr>
            </a:lvl1pPr>
          </a:lstStyle>
          <a:p>
            <a:r>
              <a:rPr lang="fr-FR" dirty="0"/>
              <a:t>Cliquez et modifiez le titre</a:t>
            </a:r>
          </a:p>
        </p:txBody>
      </p:sp>
      <p:pic>
        <p:nvPicPr>
          <p:cNvPr id="7" name="Imag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52787" y="1846217"/>
            <a:ext cx="4119275" cy="540000"/>
          </a:xfrm>
          <a:prstGeom prst="rect">
            <a:avLst/>
          </a:prstGeom>
        </p:spPr>
      </p:pic>
      <p:pic>
        <p:nvPicPr>
          <p:cNvPr id="3" name="Imagem 2">
            <a:extLst>
              <a:ext uri="{FF2B5EF4-FFF2-40B4-BE49-F238E27FC236}">
                <a16:creationId xmlns:a16="http://schemas.microsoft.com/office/drawing/2014/main" id="{9B47DEEE-CCAC-4AFC-A911-EEF8532DA0B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52788" y="2608591"/>
            <a:ext cx="2098287" cy="540000"/>
          </a:xfrm>
          <a:prstGeom prst="rect">
            <a:avLst/>
          </a:prstGeom>
        </p:spPr>
      </p:pic>
    </p:spTree>
    <p:extLst>
      <p:ext uri="{BB962C8B-B14F-4D97-AF65-F5344CB8AC3E}">
        <p14:creationId xmlns:p14="http://schemas.microsoft.com/office/powerpoint/2010/main" val="3225993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pt-BR"/>
              <a:t>Clique para editar o título Mestre</a:t>
            </a:r>
            <a:endParaRPr lang="en-US" dirty="0"/>
          </a:p>
        </p:txBody>
      </p:sp>
      <p:sp>
        <p:nvSpPr>
          <p:cNvPr id="3" name="Content Placeholder 2"/>
          <p:cNvSpPr>
            <a:spLocks noGrp="1"/>
          </p:cNvSpPr>
          <p:nvPr>
            <p:ph idx="1" hasCustomPrompt="1"/>
          </p:nvPr>
        </p:nvSpPr>
        <p:spPr/>
        <p:txBody>
          <a:bodyPr/>
          <a:lstStyle>
            <a:lvl1pPr marL="91440" indent="-91440">
              <a:buFont typeface="Courier New" panose="02070309020205020404" pitchFamily="49" charset="0"/>
              <a:buChar char="o"/>
              <a:defRPr/>
            </a:lvl1pPr>
          </a:lstStyle>
          <a:p>
            <a:pPr lvl="0"/>
            <a:r>
              <a:rPr lang="pt-BR" dirty="0"/>
              <a:t> 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endParaRPr lang="en-US" dirty="0"/>
          </a:p>
        </p:txBody>
      </p:sp>
      <p:sp>
        <p:nvSpPr>
          <p:cNvPr id="4" name="Date Placeholder 3"/>
          <p:cNvSpPr>
            <a:spLocks noGrp="1"/>
          </p:cNvSpPr>
          <p:nvPr>
            <p:ph type="dt" sz="half" idx="10"/>
          </p:nvPr>
        </p:nvSpPr>
        <p:spPr/>
        <p:txBody>
          <a:bodyPr/>
          <a:lstStyle/>
          <a:p>
            <a:fld id="{0AE2A89F-E5E1-46F8-B216-4ED849FCEFBC}" type="datetimeFigureOut">
              <a:rPr lang="es-UY" smtClean="0"/>
              <a:t>10/6/2026</a:t>
            </a:fld>
            <a:endParaRPr lang="es-UY"/>
          </a:p>
        </p:txBody>
      </p:sp>
      <p:sp>
        <p:nvSpPr>
          <p:cNvPr id="6" name="Slide Number Placeholder 5"/>
          <p:cNvSpPr>
            <a:spLocks noGrp="1"/>
          </p:cNvSpPr>
          <p:nvPr>
            <p:ph type="sldNum" sz="quarter" idx="12"/>
          </p:nvPr>
        </p:nvSpPr>
        <p:spPr/>
        <p:txBody>
          <a:bodyPr/>
          <a:lstStyle/>
          <a:p>
            <a:fld id="{3D6BD92C-AEC1-4E0D-BDD9-84A68D19DFE3}" type="slidenum">
              <a:rPr lang="es-UY" smtClean="0"/>
              <a:t>‹#›</a:t>
            </a:fld>
            <a:endParaRPr lang="es-UY"/>
          </a:p>
        </p:txBody>
      </p:sp>
    </p:spTree>
    <p:extLst>
      <p:ext uri="{BB962C8B-B14F-4D97-AF65-F5344CB8AC3E}">
        <p14:creationId xmlns:p14="http://schemas.microsoft.com/office/powerpoint/2010/main" val="3753499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pt-BR"/>
              <a:t>Clique para editar o título Mestre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0AE2A89F-E5E1-46F8-B216-4ED849FCEFBC}" type="datetimeFigureOut">
              <a:rPr lang="es-UY" smtClean="0"/>
              <a:t>10/6/2026</a:t>
            </a:fld>
            <a:endParaRPr lang="es-UY"/>
          </a:p>
        </p:txBody>
      </p:sp>
      <p:sp>
        <p:nvSpPr>
          <p:cNvPr id="5" name="Footer Placeholder 4"/>
          <p:cNvSpPr>
            <a:spLocks noGrp="1"/>
          </p:cNvSpPr>
          <p:nvPr>
            <p:ph type="ftr" sz="quarter" idx="11"/>
          </p:nvPr>
        </p:nvSpPr>
        <p:spPr>
          <a:xfrm>
            <a:off x="1097280" y="6376987"/>
            <a:ext cx="4822804" cy="365125"/>
          </a:xfrm>
          <a:prstGeom prst="rect">
            <a:avLst/>
          </a:prstGeom>
        </p:spPr>
        <p:txBody>
          <a:bodyPr/>
          <a:lstStyle/>
          <a:p>
            <a:endParaRPr lang="es-UY"/>
          </a:p>
        </p:txBody>
      </p:sp>
      <p:sp>
        <p:nvSpPr>
          <p:cNvPr id="6" name="Slide Number Placeholder 5"/>
          <p:cNvSpPr>
            <a:spLocks noGrp="1"/>
          </p:cNvSpPr>
          <p:nvPr>
            <p:ph type="sldNum" sz="quarter" idx="12"/>
          </p:nvPr>
        </p:nvSpPr>
        <p:spPr/>
        <p:txBody>
          <a:bodyPr/>
          <a:lstStyle/>
          <a:p>
            <a:fld id="{3D6BD92C-AEC1-4E0D-BDD9-84A68D19DFE3}" type="slidenum">
              <a:rPr lang="es-UY" smtClean="0"/>
              <a:t>‹#›</a:t>
            </a:fld>
            <a:endParaRPr lang="es-UY"/>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1603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pt-BR"/>
              <a:t>Clique para editar o título Mestre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0AE2A89F-E5E1-46F8-B216-4ED849FCEFBC}" type="datetimeFigureOut">
              <a:rPr lang="es-UY" smtClean="0"/>
              <a:t>10/6/2026</a:t>
            </a:fld>
            <a:endParaRPr lang="es-UY"/>
          </a:p>
        </p:txBody>
      </p:sp>
      <p:sp>
        <p:nvSpPr>
          <p:cNvPr id="6" name="Footer Placeholder 5"/>
          <p:cNvSpPr>
            <a:spLocks noGrp="1"/>
          </p:cNvSpPr>
          <p:nvPr>
            <p:ph type="ftr" sz="quarter" idx="11"/>
          </p:nvPr>
        </p:nvSpPr>
        <p:spPr>
          <a:xfrm>
            <a:off x="1097280" y="6376987"/>
            <a:ext cx="4822804" cy="365125"/>
          </a:xfrm>
          <a:prstGeom prst="rect">
            <a:avLst/>
          </a:prstGeom>
        </p:spPr>
        <p:txBody>
          <a:bodyPr/>
          <a:lstStyle/>
          <a:p>
            <a:endParaRPr lang="es-UY"/>
          </a:p>
        </p:txBody>
      </p:sp>
      <p:sp>
        <p:nvSpPr>
          <p:cNvPr id="7" name="Slide Number Placeholder 6"/>
          <p:cNvSpPr>
            <a:spLocks noGrp="1"/>
          </p:cNvSpPr>
          <p:nvPr>
            <p:ph type="sldNum" sz="quarter" idx="12"/>
          </p:nvPr>
        </p:nvSpPr>
        <p:spPr/>
        <p:txBody>
          <a:bodyPr/>
          <a:lstStyle/>
          <a:p>
            <a:fld id="{3D6BD92C-AEC1-4E0D-BDD9-84A68D19DFE3}" type="slidenum">
              <a:rPr lang="es-UY" smtClean="0"/>
              <a:t>‹#›</a:t>
            </a:fld>
            <a:endParaRPr lang="es-UY"/>
          </a:p>
        </p:txBody>
      </p:sp>
    </p:spTree>
    <p:extLst>
      <p:ext uri="{BB962C8B-B14F-4D97-AF65-F5344CB8AC3E}">
        <p14:creationId xmlns:p14="http://schemas.microsoft.com/office/powerpoint/2010/main" val="2581165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1097280" y="2582334"/>
            <a:ext cx="4937760" cy="3378200"/>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6217920" y="2582334"/>
            <a:ext cx="4937760" cy="3378200"/>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0AE2A89F-E5E1-46F8-B216-4ED849FCEFBC}" type="datetimeFigureOut">
              <a:rPr lang="es-UY" smtClean="0"/>
              <a:t>10/6/2026</a:t>
            </a:fld>
            <a:endParaRPr lang="es-UY"/>
          </a:p>
        </p:txBody>
      </p:sp>
      <p:sp>
        <p:nvSpPr>
          <p:cNvPr id="8" name="Footer Placeholder 7"/>
          <p:cNvSpPr>
            <a:spLocks noGrp="1"/>
          </p:cNvSpPr>
          <p:nvPr>
            <p:ph type="ftr" sz="quarter" idx="11"/>
          </p:nvPr>
        </p:nvSpPr>
        <p:spPr>
          <a:xfrm>
            <a:off x="1097280" y="6376987"/>
            <a:ext cx="4822804" cy="365125"/>
          </a:xfrm>
          <a:prstGeom prst="rect">
            <a:avLst/>
          </a:prstGeom>
        </p:spPr>
        <p:txBody>
          <a:bodyPr/>
          <a:lstStyle/>
          <a:p>
            <a:endParaRPr lang="es-UY"/>
          </a:p>
        </p:txBody>
      </p:sp>
      <p:sp>
        <p:nvSpPr>
          <p:cNvPr id="9" name="Slide Number Placeholder 8"/>
          <p:cNvSpPr>
            <a:spLocks noGrp="1"/>
          </p:cNvSpPr>
          <p:nvPr>
            <p:ph type="sldNum" sz="quarter" idx="12"/>
          </p:nvPr>
        </p:nvSpPr>
        <p:spPr/>
        <p:txBody>
          <a:bodyPr/>
          <a:lstStyle/>
          <a:p>
            <a:fld id="{3D6BD92C-AEC1-4E0D-BDD9-84A68D19DFE3}" type="slidenum">
              <a:rPr lang="es-UY" smtClean="0"/>
              <a:t>‹#›</a:t>
            </a:fld>
            <a:endParaRPr lang="es-UY"/>
          </a:p>
        </p:txBody>
      </p:sp>
    </p:spTree>
    <p:extLst>
      <p:ext uri="{BB962C8B-B14F-4D97-AF65-F5344CB8AC3E}">
        <p14:creationId xmlns:p14="http://schemas.microsoft.com/office/powerpoint/2010/main" val="1535283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0AE2A89F-E5E1-46F8-B216-4ED849FCEFBC}" type="datetimeFigureOut">
              <a:rPr lang="es-UY" smtClean="0"/>
              <a:t>10/6/2026</a:t>
            </a:fld>
            <a:endParaRPr lang="es-UY"/>
          </a:p>
        </p:txBody>
      </p:sp>
      <p:sp>
        <p:nvSpPr>
          <p:cNvPr id="4" name="Footer Placeholder 3"/>
          <p:cNvSpPr>
            <a:spLocks noGrp="1"/>
          </p:cNvSpPr>
          <p:nvPr>
            <p:ph type="ftr" sz="quarter" idx="11"/>
          </p:nvPr>
        </p:nvSpPr>
        <p:spPr>
          <a:xfrm>
            <a:off x="1097280" y="6376987"/>
            <a:ext cx="4822804" cy="365125"/>
          </a:xfrm>
          <a:prstGeom prst="rect">
            <a:avLst/>
          </a:prstGeom>
        </p:spPr>
        <p:txBody>
          <a:bodyPr/>
          <a:lstStyle/>
          <a:p>
            <a:endParaRPr lang="es-UY"/>
          </a:p>
        </p:txBody>
      </p:sp>
      <p:sp>
        <p:nvSpPr>
          <p:cNvPr id="5" name="Slide Number Placeholder 4"/>
          <p:cNvSpPr>
            <a:spLocks noGrp="1"/>
          </p:cNvSpPr>
          <p:nvPr>
            <p:ph type="sldNum" sz="quarter" idx="12"/>
          </p:nvPr>
        </p:nvSpPr>
        <p:spPr/>
        <p:txBody>
          <a:bodyPr/>
          <a:lstStyle/>
          <a:p>
            <a:fld id="{3D6BD92C-AEC1-4E0D-BDD9-84A68D19DFE3}" type="slidenum">
              <a:rPr lang="es-UY" smtClean="0"/>
              <a:t>‹#›</a:t>
            </a:fld>
            <a:endParaRPr lang="es-UY"/>
          </a:p>
        </p:txBody>
      </p:sp>
    </p:spTree>
    <p:extLst>
      <p:ext uri="{BB962C8B-B14F-4D97-AF65-F5344CB8AC3E}">
        <p14:creationId xmlns:p14="http://schemas.microsoft.com/office/powerpoint/2010/main" val="4136899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AE2A89F-E5E1-46F8-B216-4ED849FCEFBC}" type="datetimeFigureOut">
              <a:rPr lang="es-UY" smtClean="0"/>
              <a:t>10/6/2026</a:t>
            </a:fld>
            <a:endParaRPr lang="es-UY"/>
          </a:p>
        </p:txBody>
      </p:sp>
      <p:sp>
        <p:nvSpPr>
          <p:cNvPr id="8" name="Footer Placeholder 7"/>
          <p:cNvSpPr>
            <a:spLocks noGrp="1"/>
          </p:cNvSpPr>
          <p:nvPr>
            <p:ph type="ftr" sz="quarter" idx="11"/>
          </p:nvPr>
        </p:nvSpPr>
        <p:spPr>
          <a:xfrm>
            <a:off x="1097280" y="6376987"/>
            <a:ext cx="4822804" cy="365125"/>
          </a:xfrm>
          <a:prstGeom prst="rect">
            <a:avLst/>
          </a:prstGeom>
        </p:spPr>
        <p:txBody>
          <a:bodyPr/>
          <a:lstStyle>
            <a:lvl1pPr>
              <a:defRPr>
                <a:solidFill>
                  <a:srgbClr val="FFFFFF"/>
                </a:solidFill>
              </a:defRPr>
            </a:lvl1pPr>
          </a:lstStyle>
          <a:p>
            <a:endParaRPr lang="es-UY"/>
          </a:p>
        </p:txBody>
      </p:sp>
      <p:sp>
        <p:nvSpPr>
          <p:cNvPr id="9" name="Slide Number Placeholder 8"/>
          <p:cNvSpPr>
            <a:spLocks noGrp="1"/>
          </p:cNvSpPr>
          <p:nvPr>
            <p:ph type="sldNum" sz="quarter" idx="12"/>
          </p:nvPr>
        </p:nvSpPr>
        <p:spPr/>
        <p:txBody>
          <a:bodyPr/>
          <a:lstStyle/>
          <a:p>
            <a:fld id="{3D6BD92C-AEC1-4E0D-BDD9-84A68D19DFE3}" type="slidenum">
              <a:rPr lang="es-UY" smtClean="0"/>
              <a:t>‹#›</a:t>
            </a:fld>
            <a:endParaRPr lang="es-UY"/>
          </a:p>
        </p:txBody>
      </p:sp>
    </p:spTree>
    <p:extLst>
      <p:ext uri="{BB962C8B-B14F-4D97-AF65-F5344CB8AC3E}">
        <p14:creationId xmlns:p14="http://schemas.microsoft.com/office/powerpoint/2010/main" val="694461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pt-BR"/>
              <a:t>Clique para editar o título Mestre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AE2A89F-E5E1-46F8-B216-4ED849FCEFBC}" type="datetimeFigureOut">
              <a:rPr lang="es-UY" smtClean="0"/>
              <a:t>10/6/2026</a:t>
            </a:fld>
            <a:endParaRPr lang="es-UY"/>
          </a:p>
        </p:txBody>
      </p:sp>
      <p:sp>
        <p:nvSpPr>
          <p:cNvPr id="6" name="Footer Placeholder 5"/>
          <p:cNvSpPr>
            <a:spLocks noGrp="1"/>
          </p:cNvSpPr>
          <p:nvPr>
            <p:ph type="ftr" sz="quarter" idx="11"/>
          </p:nvPr>
        </p:nvSpPr>
        <p:spPr>
          <a:xfrm>
            <a:off x="4800600" y="6459785"/>
            <a:ext cx="4648200" cy="365125"/>
          </a:xfrm>
          <a:prstGeom prst="rect">
            <a:avLst/>
          </a:prstGeom>
        </p:spPr>
        <p:txBody>
          <a:bodyPr/>
          <a:lstStyle>
            <a:lvl1pPr algn="l">
              <a:defRPr>
                <a:solidFill>
                  <a:schemeClr val="tx2"/>
                </a:solidFill>
              </a:defRPr>
            </a:lvl1pPr>
          </a:lstStyle>
          <a:p>
            <a:endParaRPr lang="es-UY"/>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D6BD92C-AEC1-4E0D-BDD9-84A68D19DFE3}" type="slidenum">
              <a:rPr lang="es-UY" smtClean="0"/>
              <a:t>‹#›</a:t>
            </a:fld>
            <a:endParaRPr lang="es-UY"/>
          </a:p>
        </p:txBody>
      </p:sp>
    </p:spTree>
    <p:extLst>
      <p:ext uri="{BB962C8B-B14F-4D97-AF65-F5344CB8AC3E}">
        <p14:creationId xmlns:p14="http://schemas.microsoft.com/office/powerpoint/2010/main" val="4035825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15" y="0"/>
            <a:ext cx="12191985" cy="4915076"/>
          </a:xfrm>
          <a:blipFill>
            <a:blip r:embed="rId2" cstate="email">
              <a:extLst>
                <a:ext uri="{28A0092B-C50C-407E-A947-70E740481C1C}">
                  <a14:useLocalDpi xmlns:a14="http://schemas.microsoft.com/office/drawing/2010/main"/>
                </a:ext>
              </a:extLst>
            </a:blip>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BR"/>
              <a:t>Clique no ícone para adicionar uma imagem</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0AE2A89F-E5E1-46F8-B216-4ED849FCEFBC}" type="datetimeFigureOut">
              <a:rPr lang="es-UY" smtClean="0"/>
              <a:t>10/6/2026</a:t>
            </a:fld>
            <a:endParaRPr lang="es-UY"/>
          </a:p>
        </p:txBody>
      </p:sp>
      <p:sp>
        <p:nvSpPr>
          <p:cNvPr id="6" name="Footer Placeholder 5"/>
          <p:cNvSpPr>
            <a:spLocks noGrp="1"/>
          </p:cNvSpPr>
          <p:nvPr>
            <p:ph type="ftr" sz="quarter" idx="11"/>
          </p:nvPr>
        </p:nvSpPr>
        <p:spPr>
          <a:xfrm>
            <a:off x="1097280" y="6376987"/>
            <a:ext cx="4822804" cy="365125"/>
          </a:xfrm>
          <a:prstGeom prst="rect">
            <a:avLst/>
          </a:prstGeom>
        </p:spPr>
        <p:txBody>
          <a:bodyPr/>
          <a:lstStyle/>
          <a:p>
            <a:endParaRPr lang="es-UY"/>
          </a:p>
        </p:txBody>
      </p:sp>
      <p:sp>
        <p:nvSpPr>
          <p:cNvPr id="7" name="Slide Number Placeholder 6"/>
          <p:cNvSpPr>
            <a:spLocks noGrp="1"/>
          </p:cNvSpPr>
          <p:nvPr>
            <p:ph type="sldNum" sz="quarter" idx="12"/>
          </p:nvPr>
        </p:nvSpPr>
        <p:spPr/>
        <p:txBody>
          <a:bodyPr/>
          <a:lstStyle/>
          <a:p>
            <a:fld id="{3D6BD92C-AEC1-4E0D-BDD9-84A68D19DFE3}" type="slidenum">
              <a:rPr lang="es-UY" smtClean="0"/>
              <a:t>‹#›</a:t>
            </a:fld>
            <a:endParaRPr lang="es-UY"/>
          </a:p>
        </p:txBody>
      </p:sp>
    </p:spTree>
    <p:extLst>
      <p:ext uri="{BB962C8B-B14F-4D97-AF65-F5344CB8AC3E}">
        <p14:creationId xmlns:p14="http://schemas.microsoft.com/office/powerpoint/2010/main" val="2809704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261100"/>
            <a:ext cx="12192000" cy="596900"/>
          </a:xfrm>
          <a:prstGeom prst="rect">
            <a:avLst/>
          </a:prstGeom>
          <a:solidFill>
            <a:srgbClr val="00306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406400" y="286604"/>
            <a:ext cx="10749280" cy="702292"/>
          </a:xfrm>
          <a:prstGeom prst="rect">
            <a:avLst/>
          </a:prstGeom>
        </p:spPr>
        <p:txBody>
          <a:bodyPr vert="horz" lIns="91440" tIns="45720" rIns="91440" bIns="45720" rtlCol="0" anchor="b">
            <a:normAutofit/>
          </a:bodyPr>
          <a:lstStyle/>
          <a:p>
            <a:r>
              <a:rPr lang="pt-BR" dirty="0"/>
              <a:t>Clique para editar o título Mestre</a:t>
            </a:r>
            <a:endParaRPr lang="en-US" dirty="0"/>
          </a:p>
        </p:txBody>
      </p:sp>
      <p:sp>
        <p:nvSpPr>
          <p:cNvPr id="3" name="Text Placeholder 2"/>
          <p:cNvSpPr>
            <a:spLocks noGrp="1"/>
          </p:cNvSpPr>
          <p:nvPr>
            <p:ph type="body" idx="1"/>
          </p:nvPr>
        </p:nvSpPr>
        <p:spPr>
          <a:xfrm>
            <a:off x="751840" y="1715336"/>
            <a:ext cx="10058400" cy="4023360"/>
          </a:xfrm>
          <a:prstGeom prst="rect">
            <a:avLst/>
          </a:prstGeom>
        </p:spPr>
        <p:txBody>
          <a:bodyPr vert="horz" lIns="0" tIns="45720" rIns="0" bIns="45720" rtlCol="0">
            <a:normAutofit/>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AE2A89F-E5E1-46F8-B216-4ED849FCEFBC}" type="datetimeFigureOut">
              <a:rPr lang="es-UY" smtClean="0"/>
              <a:t>10/6/2026</a:t>
            </a:fld>
            <a:endParaRPr lang="es-UY"/>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D6BD92C-AEC1-4E0D-BDD9-84A68D19DFE3}" type="slidenum">
              <a:rPr lang="es-UY" smtClean="0"/>
              <a:t>‹#›</a:t>
            </a:fld>
            <a:endParaRPr lang="es-UY"/>
          </a:p>
        </p:txBody>
      </p:sp>
      <p:cxnSp>
        <p:nvCxnSpPr>
          <p:cNvPr id="10" name="Straight Connector 9"/>
          <p:cNvCxnSpPr/>
          <p:nvPr/>
        </p:nvCxnSpPr>
        <p:spPr>
          <a:xfrm>
            <a:off x="406400" y="11790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Imagem 10" descr="Uma imagem contendo desenho&#10;&#10;Descrição gerada automaticamente">
            <a:extLst>
              <a:ext uri="{FF2B5EF4-FFF2-40B4-BE49-F238E27FC236}">
                <a16:creationId xmlns:a16="http://schemas.microsoft.com/office/drawing/2014/main" id="{6F8712D2-6082-44E2-AE77-12612D31B5FA}"/>
              </a:ext>
            </a:extLst>
          </p:cNvPr>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0587611" y="6409455"/>
            <a:ext cx="1201235" cy="288000"/>
          </a:xfrm>
          <a:prstGeom prst="rect">
            <a:avLst/>
          </a:prstGeom>
        </p:spPr>
      </p:pic>
      <p:pic>
        <p:nvPicPr>
          <p:cNvPr id="13" name="Imagem 12">
            <a:extLst>
              <a:ext uri="{FF2B5EF4-FFF2-40B4-BE49-F238E27FC236}">
                <a16:creationId xmlns:a16="http://schemas.microsoft.com/office/drawing/2014/main" id="{D654C744-3B25-4690-83A1-2F05E732F63A}"/>
              </a:ext>
            </a:extLst>
          </p:cNvPr>
          <p:cNvPicPr>
            <a:picLocks noChangeAspect="1"/>
          </p:cNvPicPr>
          <p:nvPr userDrawn="1"/>
        </p:nvPicPr>
        <p:blipFill>
          <a:blip r:embed="rId16" cstate="email">
            <a:extLst>
              <a:ext uri="{28A0092B-C50C-407E-A947-70E740481C1C}">
                <a14:useLocalDpi xmlns:a14="http://schemas.microsoft.com/office/drawing/2010/main"/>
              </a:ext>
            </a:extLst>
          </a:blip>
          <a:srcRect/>
          <a:stretch/>
        </p:blipFill>
        <p:spPr>
          <a:xfrm>
            <a:off x="5650137" y="6367741"/>
            <a:ext cx="2746205" cy="360000"/>
          </a:xfrm>
          <a:prstGeom prst="rect">
            <a:avLst/>
          </a:prstGeom>
        </p:spPr>
      </p:pic>
      <p:pic>
        <p:nvPicPr>
          <p:cNvPr id="15" name="Imagem 14" descr="Uma imagem contendo desenho&#10;&#10;Descrição gerada automaticamente">
            <a:extLst>
              <a:ext uri="{FF2B5EF4-FFF2-40B4-BE49-F238E27FC236}">
                <a16:creationId xmlns:a16="http://schemas.microsoft.com/office/drawing/2014/main" id="{0BA67F95-9739-476F-9481-7CFE58221704}"/>
              </a:ext>
            </a:extLst>
          </p:cNvPr>
          <p:cNvPicPr>
            <a:picLocks noChangeAspect="1"/>
          </p:cNvPicPr>
          <p:nvPr userDrawn="1"/>
        </p:nvPicPr>
        <p:blipFill>
          <a:blip r:embed="rId17" cstate="email">
            <a:clrChange>
              <a:clrFrom>
                <a:srgbClr val="0C2755"/>
              </a:clrFrom>
              <a:clrTo>
                <a:srgbClr val="0C2755">
                  <a:alpha val="0"/>
                </a:srgbClr>
              </a:clrTo>
            </a:clrChange>
            <a:extLst>
              <a:ext uri="{28A0092B-C50C-407E-A947-70E740481C1C}">
                <a14:useLocalDpi xmlns:a14="http://schemas.microsoft.com/office/drawing/2010/main"/>
              </a:ext>
            </a:extLst>
          </a:blip>
          <a:stretch>
            <a:fillRect/>
          </a:stretch>
        </p:blipFill>
        <p:spPr>
          <a:xfrm>
            <a:off x="8664340" y="6333619"/>
            <a:ext cx="1678370" cy="432000"/>
          </a:xfrm>
          <a:prstGeom prst="rect">
            <a:avLst/>
          </a:prstGeom>
        </p:spPr>
      </p:pic>
    </p:spTree>
    <p:extLst>
      <p:ext uri="{BB962C8B-B14F-4D97-AF65-F5344CB8AC3E}">
        <p14:creationId xmlns:p14="http://schemas.microsoft.com/office/powerpoint/2010/main" val="2261060482"/>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60" r:id="rId13"/>
  </p:sldLayoutIdLst>
  <p:txStyles>
    <p:titleStyle>
      <a:lvl1pPr algn="l" defTabSz="914400" rtl="0" eaLnBrk="1" latinLnBrk="0" hangingPunct="1">
        <a:lnSpc>
          <a:spcPct val="85000"/>
        </a:lnSpc>
        <a:spcBef>
          <a:spcPct val="0"/>
        </a:spcBef>
        <a:buNone/>
        <a:defRPr sz="4000" b="1" kern="1200" spc="-50" baseline="0">
          <a:solidFill>
            <a:srgbClr val="00B0E1"/>
          </a:solidFill>
          <a:latin typeface="Arial" panose="020B0604020202020204" pitchFamily="34" charset="0"/>
          <a:ea typeface="+mj-ea"/>
          <a:cs typeface="Arial" panose="020B0604020202020204" pitchFamily="34" charset="0"/>
        </a:defRPr>
      </a:lvl1pPr>
    </p:titleStyle>
    <p:bodyStyle>
      <a:lvl1pPr marL="91440" indent="-91440" algn="l" defTabSz="914400" rtl="0" eaLnBrk="1" latinLnBrk="0" hangingPunct="1">
        <a:lnSpc>
          <a:spcPct val="150000"/>
        </a:lnSpc>
        <a:spcBef>
          <a:spcPts val="1200"/>
        </a:spcBef>
        <a:spcAft>
          <a:spcPts val="200"/>
        </a:spcAft>
        <a:buClr>
          <a:schemeClr val="accent1"/>
        </a:buClr>
        <a:buSzPct val="100000"/>
        <a:buFont typeface="Calibri" panose="020F0502020204030204" pitchFamily="34" charset="0"/>
        <a:buChar char=" "/>
        <a:defRPr sz="24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384048" indent="-182880" algn="l" defTabSz="914400" rtl="0" eaLnBrk="1" latinLnBrk="0" hangingPunct="1">
        <a:lnSpc>
          <a:spcPct val="15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566928" indent="-182880" algn="l" defTabSz="914400" rtl="0" eaLnBrk="1" latinLnBrk="0" hangingPunct="1">
        <a:lnSpc>
          <a:spcPct val="150000"/>
        </a:lnSpc>
        <a:spcBef>
          <a:spcPts val="200"/>
        </a:spcBef>
        <a:spcAft>
          <a:spcPts val="400"/>
        </a:spcAft>
        <a:buClr>
          <a:schemeClr val="accent1"/>
        </a:buClr>
        <a:buFont typeface="Calibri"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749808" indent="-182880" algn="l" defTabSz="914400" rtl="0" eaLnBrk="1" latinLnBrk="0" hangingPunct="1">
        <a:lnSpc>
          <a:spcPct val="150000"/>
        </a:lnSpc>
        <a:spcBef>
          <a:spcPts val="200"/>
        </a:spcBef>
        <a:spcAft>
          <a:spcPts val="400"/>
        </a:spcAft>
        <a:buClr>
          <a:schemeClr val="accent1"/>
        </a:buClr>
        <a:buFont typeface="Calibri"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932688" indent="-182880" algn="l" defTabSz="914400" rtl="0" eaLnBrk="1" latinLnBrk="0" hangingPunct="1">
        <a:lnSpc>
          <a:spcPct val="150000"/>
        </a:lnSpc>
        <a:spcBef>
          <a:spcPts val="200"/>
        </a:spcBef>
        <a:spcAft>
          <a:spcPts val="400"/>
        </a:spcAft>
        <a:buClr>
          <a:schemeClr val="accent1"/>
        </a:buClr>
        <a:buFont typeface="Calibri"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42.png"/></Relationships>
</file>

<file path=ppt/slides/_rels/slide1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6.png"/><Relationship Id="rId1" Type="http://schemas.openxmlformats.org/officeDocument/2006/relationships/slideLayout" Target="../slideLayouts/slideLayout5.xml"/><Relationship Id="rId5" Type="http://schemas.openxmlformats.org/officeDocument/2006/relationships/image" Target="../media/image54.png"/><Relationship Id="rId4" Type="http://schemas.openxmlformats.org/officeDocument/2006/relationships/image" Target="../media/image53.png"/></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67.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6.png"/><Relationship Id="rId1" Type="http://schemas.openxmlformats.org/officeDocument/2006/relationships/slideLayout" Target="../slideLayouts/slideLayout6.xml"/><Relationship Id="rId4" Type="http://schemas.openxmlformats.org/officeDocument/2006/relationships/image" Target="../media/image69.png"/></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3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4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4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4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4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87.png"/></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BF97F785-4FFB-495B-A0BA-0A5EA92C7CA2}"/>
              </a:ext>
            </a:extLst>
          </p:cNvPr>
          <p:cNvPicPr>
            <a:picLocks noChangeAspect="1"/>
          </p:cNvPicPr>
          <p:nvPr/>
        </p:nvPicPr>
        <p:blipFill rotWithShape="1">
          <a:blip r:embed="rId2" cstate="email">
            <a:lum bright="70000" contrast="-70000"/>
            <a:extLst>
              <a:ext uri="{28A0092B-C50C-407E-A947-70E740481C1C}">
                <a14:useLocalDpi xmlns:a14="http://schemas.microsoft.com/office/drawing/2010/main"/>
              </a:ext>
            </a:extLst>
          </a:blip>
          <a:srcRect/>
          <a:stretch/>
        </p:blipFill>
        <p:spPr>
          <a:xfrm>
            <a:off x="5509589" y="1019680"/>
            <a:ext cx="6682411" cy="5834270"/>
          </a:xfrm>
          <a:prstGeom prst="rect">
            <a:avLst/>
          </a:prstGeom>
        </p:spPr>
      </p:pic>
      <p:sp>
        <p:nvSpPr>
          <p:cNvPr id="16" name="Fluxograma: Dados 15">
            <a:extLst>
              <a:ext uri="{FF2B5EF4-FFF2-40B4-BE49-F238E27FC236}">
                <a16:creationId xmlns:a16="http://schemas.microsoft.com/office/drawing/2014/main" id="{94686095-CCBF-4B8B-B597-40B2F89BDFF1}"/>
              </a:ext>
            </a:extLst>
          </p:cNvPr>
          <p:cNvSpPr/>
          <p:nvPr/>
        </p:nvSpPr>
        <p:spPr>
          <a:xfrm>
            <a:off x="-101601" y="-88900"/>
            <a:ext cx="7516601" cy="6946900"/>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1854"/>
              <a:gd name="connsiteY0" fmla="*/ 10685 h 10685"/>
              <a:gd name="connsiteX1" fmla="*/ 2000 w 11854"/>
              <a:gd name="connsiteY1" fmla="*/ 685 h 10685"/>
              <a:gd name="connsiteX2" fmla="*/ 11854 w 11854"/>
              <a:gd name="connsiteY2" fmla="*/ 0 h 10685"/>
              <a:gd name="connsiteX3" fmla="*/ 8000 w 11854"/>
              <a:gd name="connsiteY3" fmla="*/ 10685 h 10685"/>
              <a:gd name="connsiteX4" fmla="*/ 0 w 11854"/>
              <a:gd name="connsiteY4" fmla="*/ 10685 h 10685"/>
              <a:gd name="connsiteX0" fmla="*/ 10900 w 22754"/>
              <a:gd name="connsiteY0" fmla="*/ 10880 h 10880"/>
              <a:gd name="connsiteX1" fmla="*/ 0 w 22754"/>
              <a:gd name="connsiteY1" fmla="*/ 0 h 10880"/>
              <a:gd name="connsiteX2" fmla="*/ 22754 w 22754"/>
              <a:gd name="connsiteY2" fmla="*/ 195 h 10880"/>
              <a:gd name="connsiteX3" fmla="*/ 18900 w 22754"/>
              <a:gd name="connsiteY3" fmla="*/ 10880 h 10880"/>
              <a:gd name="connsiteX4" fmla="*/ 10900 w 22754"/>
              <a:gd name="connsiteY4" fmla="*/ 10880 h 10880"/>
              <a:gd name="connsiteX0" fmla="*/ 0 w 22980"/>
              <a:gd name="connsiteY0" fmla="*/ 10856 h 10880"/>
              <a:gd name="connsiteX1" fmla="*/ 226 w 22980"/>
              <a:gd name="connsiteY1" fmla="*/ 0 h 10880"/>
              <a:gd name="connsiteX2" fmla="*/ 22980 w 22980"/>
              <a:gd name="connsiteY2" fmla="*/ 195 h 10880"/>
              <a:gd name="connsiteX3" fmla="*/ 19126 w 22980"/>
              <a:gd name="connsiteY3" fmla="*/ 10880 h 10880"/>
              <a:gd name="connsiteX4" fmla="*/ 0 w 22980"/>
              <a:gd name="connsiteY4" fmla="*/ 10856 h 10880"/>
              <a:gd name="connsiteX0" fmla="*/ 0 w 22912"/>
              <a:gd name="connsiteY0" fmla="*/ 10856 h 10880"/>
              <a:gd name="connsiteX1" fmla="*/ 226 w 22912"/>
              <a:gd name="connsiteY1" fmla="*/ 0 h 10880"/>
              <a:gd name="connsiteX2" fmla="*/ 22912 w 22912"/>
              <a:gd name="connsiteY2" fmla="*/ 331 h 10880"/>
              <a:gd name="connsiteX3" fmla="*/ 19126 w 22912"/>
              <a:gd name="connsiteY3" fmla="*/ 10880 h 10880"/>
              <a:gd name="connsiteX4" fmla="*/ 0 w 22912"/>
              <a:gd name="connsiteY4" fmla="*/ 10856 h 10880"/>
              <a:gd name="connsiteX0" fmla="*/ 0 w 22912"/>
              <a:gd name="connsiteY0" fmla="*/ 10565 h 10589"/>
              <a:gd name="connsiteX1" fmla="*/ 568 w 22912"/>
              <a:gd name="connsiteY1" fmla="*/ 0 h 10589"/>
              <a:gd name="connsiteX2" fmla="*/ 22912 w 22912"/>
              <a:gd name="connsiteY2" fmla="*/ 40 h 10589"/>
              <a:gd name="connsiteX3" fmla="*/ 19126 w 22912"/>
              <a:gd name="connsiteY3" fmla="*/ 10589 h 10589"/>
              <a:gd name="connsiteX4" fmla="*/ 0 w 22912"/>
              <a:gd name="connsiteY4" fmla="*/ 10565 h 10589"/>
              <a:gd name="connsiteX0" fmla="*/ 0 w 22536"/>
              <a:gd name="connsiteY0" fmla="*/ 10584 h 10589"/>
              <a:gd name="connsiteX1" fmla="*/ 192 w 22536"/>
              <a:gd name="connsiteY1" fmla="*/ 0 h 10589"/>
              <a:gd name="connsiteX2" fmla="*/ 22536 w 22536"/>
              <a:gd name="connsiteY2" fmla="*/ 40 h 10589"/>
              <a:gd name="connsiteX3" fmla="*/ 18750 w 22536"/>
              <a:gd name="connsiteY3" fmla="*/ 10589 h 10589"/>
              <a:gd name="connsiteX4" fmla="*/ 0 w 22536"/>
              <a:gd name="connsiteY4" fmla="*/ 10584 h 10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36" h="10589">
                <a:moveTo>
                  <a:pt x="0" y="10584"/>
                </a:moveTo>
                <a:cubicBezTo>
                  <a:pt x="75" y="6965"/>
                  <a:pt x="117" y="3619"/>
                  <a:pt x="192" y="0"/>
                </a:cubicBezTo>
                <a:lnTo>
                  <a:pt x="22536" y="40"/>
                </a:lnTo>
                <a:lnTo>
                  <a:pt x="18750" y="10589"/>
                </a:lnTo>
                <a:lnTo>
                  <a:pt x="0" y="10584"/>
                </a:lnTo>
                <a:close/>
              </a:path>
            </a:pathLst>
          </a:custGeom>
          <a:solidFill>
            <a:srgbClr val="0030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Y" dirty="0"/>
          </a:p>
        </p:txBody>
      </p:sp>
      <p:sp>
        <p:nvSpPr>
          <p:cNvPr id="2" name="Título 1">
            <a:extLst>
              <a:ext uri="{FF2B5EF4-FFF2-40B4-BE49-F238E27FC236}">
                <a16:creationId xmlns:a16="http://schemas.microsoft.com/office/drawing/2014/main" id="{8FEB0722-9D47-4888-A239-5A17F51A38A2}"/>
              </a:ext>
            </a:extLst>
          </p:cNvPr>
          <p:cNvSpPr>
            <a:spLocks noGrp="1"/>
          </p:cNvSpPr>
          <p:nvPr>
            <p:ph type="ctrTitle"/>
          </p:nvPr>
        </p:nvSpPr>
        <p:spPr>
          <a:xfrm>
            <a:off x="393698" y="1215551"/>
            <a:ext cx="5867953" cy="3849669"/>
          </a:xfrm>
        </p:spPr>
        <p:txBody>
          <a:bodyPr>
            <a:normAutofit/>
          </a:bodyPr>
          <a:lstStyle/>
          <a:p>
            <a:r>
              <a:rPr lang="en-GB" sz="4800" noProof="0" dirty="0">
                <a:solidFill>
                  <a:schemeClr val="bg1"/>
                </a:solidFill>
              </a:rPr>
              <a:t>“Paving Safer Path to School”</a:t>
            </a:r>
            <a:br>
              <a:rPr lang="en-GB" sz="4800" noProof="0" dirty="0">
                <a:solidFill>
                  <a:schemeClr val="bg1"/>
                </a:solidFill>
              </a:rPr>
            </a:br>
            <a:br>
              <a:rPr lang="en-GB" sz="4800" noProof="0" dirty="0">
                <a:solidFill>
                  <a:schemeClr val="bg1"/>
                </a:solidFill>
              </a:rPr>
            </a:br>
            <a:r>
              <a:rPr lang="en-GB" sz="3200" dirty="0">
                <a:solidFill>
                  <a:schemeClr val="bg1"/>
                </a:solidFill>
              </a:rPr>
              <a:t>Report</a:t>
            </a:r>
            <a:r>
              <a:rPr lang="en-GB" sz="3200" noProof="0" dirty="0">
                <a:solidFill>
                  <a:schemeClr val="bg1"/>
                </a:solidFill>
              </a:rPr>
              <a:t> after completion</a:t>
            </a:r>
          </a:p>
        </p:txBody>
      </p:sp>
      <p:sp>
        <p:nvSpPr>
          <p:cNvPr id="17" name="Retângulo 16">
            <a:extLst>
              <a:ext uri="{FF2B5EF4-FFF2-40B4-BE49-F238E27FC236}">
                <a16:creationId xmlns:a16="http://schemas.microsoft.com/office/drawing/2014/main" id="{3E02E14C-A9C0-48D7-B285-3AFA02877267}"/>
              </a:ext>
            </a:extLst>
          </p:cNvPr>
          <p:cNvSpPr/>
          <p:nvPr/>
        </p:nvSpPr>
        <p:spPr>
          <a:xfrm>
            <a:off x="-101601" y="-123321"/>
            <a:ext cx="12293601" cy="1143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Y"/>
          </a:p>
        </p:txBody>
      </p:sp>
      <p:pic>
        <p:nvPicPr>
          <p:cNvPr id="9" name="Imagem 8" descr="Uma imagem contendo pássaro&#10;&#10;Descrição gerada automaticamente">
            <a:extLst>
              <a:ext uri="{FF2B5EF4-FFF2-40B4-BE49-F238E27FC236}">
                <a16:creationId xmlns:a16="http://schemas.microsoft.com/office/drawing/2014/main" id="{3CAC7DA5-761F-4B5C-AC0B-E2DEDE45C64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44900" y="115641"/>
            <a:ext cx="2520000" cy="518824"/>
          </a:xfrm>
          <a:prstGeom prst="rect">
            <a:avLst/>
          </a:prstGeom>
        </p:spPr>
      </p:pic>
      <p:pic>
        <p:nvPicPr>
          <p:cNvPr id="11" name="Imagem 10" descr="Uma imagem contendo placa, vermelho, comida, placar&#10;&#10;Descrição gerada automaticamente">
            <a:extLst>
              <a:ext uri="{FF2B5EF4-FFF2-40B4-BE49-F238E27FC236}">
                <a16:creationId xmlns:a16="http://schemas.microsoft.com/office/drawing/2014/main" id="{22C6B208-8F79-4634-B890-BE3E6EF3576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80315" y="205772"/>
            <a:ext cx="2520000" cy="339118"/>
          </a:xfrm>
          <a:prstGeom prst="rect">
            <a:avLst/>
          </a:prstGeom>
        </p:spPr>
      </p:pic>
      <p:pic>
        <p:nvPicPr>
          <p:cNvPr id="19" name="Imagem 18" descr="Uma imagem contendo desenho, placar&#10;&#10;Descrição gerada automaticamente">
            <a:extLst>
              <a:ext uri="{FF2B5EF4-FFF2-40B4-BE49-F238E27FC236}">
                <a16:creationId xmlns:a16="http://schemas.microsoft.com/office/drawing/2014/main" id="{675AD22F-125A-423C-879A-0D8D6B51DB6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648824" y="124912"/>
            <a:ext cx="2160000" cy="555882"/>
          </a:xfrm>
          <a:prstGeom prst="rect">
            <a:avLst/>
          </a:prstGeom>
        </p:spPr>
      </p:pic>
      <p:pic>
        <p:nvPicPr>
          <p:cNvPr id="7" name="Picture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00697" y="76533"/>
            <a:ext cx="562637" cy="760872"/>
          </a:xfrm>
          <a:prstGeom prst="rect">
            <a:avLst/>
          </a:prstGeom>
        </p:spPr>
      </p:pic>
    </p:spTree>
    <p:extLst>
      <p:ext uri="{BB962C8B-B14F-4D97-AF65-F5344CB8AC3E}">
        <p14:creationId xmlns:p14="http://schemas.microsoft.com/office/powerpoint/2010/main" val="880639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
        <p:nvSpPr>
          <p:cNvPr id="6" name="Title 1"/>
          <p:cNvSpPr txBox="1">
            <a:spLocks/>
          </p:cNvSpPr>
          <p:nvPr/>
        </p:nvSpPr>
        <p:spPr>
          <a:xfrm>
            <a:off x="558801" y="257567"/>
            <a:ext cx="10749280" cy="702292"/>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000" b="1" kern="1200" spc="-50" baseline="0">
                <a:solidFill>
                  <a:srgbClr val="00B0E1"/>
                </a:solidFill>
                <a:latin typeface="Arial" panose="020B0604020202020204" pitchFamily="34" charset="0"/>
                <a:ea typeface="+mj-ea"/>
                <a:cs typeface="Arial" panose="020B0604020202020204" pitchFamily="34" charset="0"/>
              </a:defRPr>
            </a:lvl1pPr>
          </a:lstStyle>
          <a:p>
            <a:r>
              <a:rPr lang="en-US" dirty="0"/>
              <a:t>The area selected</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6581" y="3976091"/>
            <a:ext cx="5093810" cy="2019826"/>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2624" y="1256108"/>
            <a:ext cx="5093812" cy="2674251"/>
          </a:xfrm>
          <a:prstGeom prst="rect">
            <a:avLst/>
          </a:prstGeom>
        </p:spPr>
      </p:pic>
      <p:sp>
        <p:nvSpPr>
          <p:cNvPr id="4" name="Rectangle 3"/>
          <p:cNvSpPr/>
          <p:nvPr/>
        </p:nvSpPr>
        <p:spPr>
          <a:xfrm>
            <a:off x="5825174" y="1405247"/>
            <a:ext cx="6096000" cy="3139321"/>
          </a:xfrm>
          <a:prstGeom prst="rect">
            <a:avLst/>
          </a:prstGeom>
          <a:solidFill>
            <a:schemeClr val="accent3">
              <a:lumMod val="40000"/>
              <a:lumOff val="60000"/>
            </a:schemeClr>
          </a:solidFill>
        </p:spPr>
        <p:txBody>
          <a:bodyPr>
            <a:spAutoFit/>
          </a:bodyPr>
          <a:lstStyle/>
          <a:p>
            <a:pPr marL="342900" indent="-342900">
              <a:buFont typeface="+mj-lt"/>
              <a:buAutoNum type="arabicPeriod"/>
            </a:pPr>
            <a:r>
              <a:rPr lang="en-GB" dirty="0" err="1"/>
              <a:t>Vidyadeepa</a:t>
            </a:r>
            <a:r>
              <a:rPr lang="en-GB" dirty="0"/>
              <a:t> </a:t>
            </a:r>
            <a:r>
              <a:rPr lang="en-GB" dirty="0" err="1"/>
              <a:t>maha</a:t>
            </a:r>
            <a:r>
              <a:rPr lang="en-GB" dirty="0"/>
              <a:t> </a:t>
            </a:r>
            <a:r>
              <a:rPr lang="en-GB" dirty="0" err="1"/>
              <a:t>Vidyalaya</a:t>
            </a:r>
            <a:r>
              <a:rPr lang="en-GB" dirty="0"/>
              <a:t> </a:t>
            </a:r>
            <a:r>
              <a:rPr lang="en-US" dirty="0"/>
              <a:t>–</a:t>
            </a:r>
            <a:r>
              <a:rPr lang="en-GB" dirty="0"/>
              <a:t> School</a:t>
            </a:r>
          </a:p>
          <a:p>
            <a:pPr marL="342900" indent="-342900">
              <a:buFont typeface="+mj-lt"/>
              <a:buAutoNum type="arabicPeriod"/>
            </a:pPr>
            <a:r>
              <a:rPr lang="en-GB" dirty="0"/>
              <a:t>T intersection (3 legs)</a:t>
            </a:r>
          </a:p>
          <a:p>
            <a:pPr marL="342900" indent="-342900">
              <a:buFont typeface="+mj-lt"/>
              <a:buAutoNum type="arabicPeriod"/>
            </a:pPr>
            <a:r>
              <a:rPr lang="en-GB" dirty="0"/>
              <a:t>Faded Crossing line in front of the school</a:t>
            </a:r>
          </a:p>
          <a:p>
            <a:pPr marL="342900" indent="-342900">
              <a:buFont typeface="+mj-lt"/>
              <a:buAutoNum type="arabicPeriod"/>
            </a:pPr>
            <a:r>
              <a:rPr lang="en-GB" dirty="0"/>
              <a:t>Faded crossing line near the 2</a:t>
            </a:r>
            <a:r>
              <a:rPr lang="en-GB" baseline="30000" dirty="0"/>
              <a:t>nd</a:t>
            </a:r>
            <a:r>
              <a:rPr lang="en-GB" dirty="0"/>
              <a:t> bus stand</a:t>
            </a:r>
          </a:p>
          <a:p>
            <a:pPr marL="342900" indent="-342900">
              <a:buFont typeface="+mj-lt"/>
              <a:buAutoNum type="arabicPeriod"/>
            </a:pPr>
            <a:r>
              <a:rPr lang="en-GB" dirty="0"/>
              <a:t>Residents &amp; commercial buildings</a:t>
            </a:r>
          </a:p>
          <a:p>
            <a:pPr marL="342900" indent="-342900">
              <a:buFont typeface="+mj-lt"/>
              <a:buAutoNum type="arabicPeriod"/>
            </a:pPr>
            <a:r>
              <a:rPr lang="en-GB" dirty="0"/>
              <a:t>1</a:t>
            </a:r>
            <a:r>
              <a:rPr lang="en-GB" baseline="30000" dirty="0"/>
              <a:t>st</a:t>
            </a:r>
            <a:r>
              <a:rPr lang="en-GB" dirty="0"/>
              <a:t> Bus stand</a:t>
            </a:r>
          </a:p>
          <a:p>
            <a:pPr marL="342900" indent="-342900">
              <a:buFont typeface="+mj-lt"/>
              <a:buAutoNum type="arabicPeriod"/>
            </a:pPr>
            <a:r>
              <a:rPr lang="en-GB" dirty="0"/>
              <a:t>Factory</a:t>
            </a:r>
          </a:p>
          <a:p>
            <a:pPr marL="342900" indent="-342900">
              <a:buFont typeface="+mj-lt"/>
              <a:buAutoNum type="arabicPeriod"/>
            </a:pPr>
            <a:r>
              <a:rPr lang="en-GB" dirty="0"/>
              <a:t>Motorcycle repair shop</a:t>
            </a:r>
          </a:p>
          <a:p>
            <a:pPr marL="342900" indent="-342900">
              <a:buFont typeface="+mj-lt"/>
              <a:buAutoNum type="arabicPeriod"/>
            </a:pPr>
            <a:r>
              <a:rPr lang="en-US" dirty="0"/>
              <a:t>machinery</a:t>
            </a:r>
            <a:r>
              <a:rPr lang="en-GB" dirty="0"/>
              <a:t> lending shop</a:t>
            </a:r>
          </a:p>
          <a:p>
            <a:pPr marL="342900" indent="-342900">
              <a:buFont typeface="+mj-lt"/>
              <a:buAutoNum type="arabicPeriod"/>
            </a:pPr>
            <a:r>
              <a:rPr lang="en-GB" dirty="0"/>
              <a:t>Curve  </a:t>
            </a:r>
          </a:p>
          <a:p>
            <a:pPr marL="342900" indent="-342900">
              <a:buFont typeface="+mj-lt"/>
              <a:buAutoNum type="arabicPeriod"/>
            </a:pPr>
            <a:endParaRPr lang="en-US" dirty="0"/>
          </a:p>
        </p:txBody>
      </p:sp>
    </p:spTree>
    <p:extLst>
      <p:ext uri="{BB962C8B-B14F-4D97-AF65-F5344CB8AC3E}">
        <p14:creationId xmlns:p14="http://schemas.microsoft.com/office/powerpoint/2010/main" val="513106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1840" y="1575769"/>
            <a:ext cx="10147518" cy="4146500"/>
          </a:xfrm>
        </p:spPr>
        <p:txBody>
          <a:bodyPr>
            <a:noAutofit/>
          </a:bodyPr>
          <a:lstStyle/>
          <a:p>
            <a:pPr lvl="0"/>
            <a:r>
              <a:rPr lang="en-GB" sz="1800" noProof="0" dirty="0"/>
              <a:t>There are commercial properties situated across the school, one of the shops offer construction machineries on rental basis. Many trucks and lorries reverse the vehicles almost in front of the school to load and unload these machines, which create a huge risk to students who travel by bus and walk to school. In addition, there is a shop that repairs motorcycles, which also cause a threat due to them testing the bikes before and after repairs, right next to the school. </a:t>
            </a:r>
          </a:p>
          <a:p>
            <a:pPr lvl="0"/>
            <a:r>
              <a:rPr lang="en-GB" sz="1800" noProof="0" dirty="0"/>
              <a:t>The three-way junction situated 150 M from the school, which create a huge traffic and as a result the two old crossing lines (not properly visible) do not give protection to pedestrians, particularly to students. Not all vehicles give way to pedestrians due to this poor vicinity of crossing lines. There are no signage on the side of the road for the vehicles to see at a distance and slow down. No speed limit signage to control the speed. </a:t>
            </a:r>
          </a:p>
          <a:p>
            <a:endParaRPr lang="en-GB" sz="1800" noProof="0" dirty="0"/>
          </a:p>
        </p:txBody>
      </p:sp>
      <p:sp>
        <p:nvSpPr>
          <p:cNvPr id="4" name="Title 1"/>
          <p:cNvSpPr>
            <a:spLocks noGrp="1"/>
          </p:cNvSpPr>
          <p:nvPr>
            <p:ph type="title"/>
          </p:nvPr>
        </p:nvSpPr>
        <p:spPr/>
        <p:txBody>
          <a:bodyPr/>
          <a:lstStyle/>
          <a:p>
            <a:r>
              <a:rPr lang="en-GB" noProof="0"/>
              <a:t>About the selected school</a:t>
            </a:r>
          </a:p>
        </p:txBody>
      </p:sp>
    </p:spTree>
    <p:extLst>
      <p:ext uri="{BB962C8B-B14F-4D97-AF65-F5344CB8AC3E}">
        <p14:creationId xmlns:p14="http://schemas.microsoft.com/office/powerpoint/2010/main" val="30680098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130444" y="311480"/>
            <a:ext cx="9852648" cy="5652309"/>
          </a:xfrm>
          <a:prstGeom prst="rect">
            <a:avLst/>
          </a:prstGeom>
        </p:spPr>
      </p:pic>
    </p:spTree>
    <p:extLst>
      <p:ext uri="{BB962C8B-B14F-4D97-AF65-F5344CB8AC3E}">
        <p14:creationId xmlns:p14="http://schemas.microsoft.com/office/powerpoint/2010/main" val="17925694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3161" y="904473"/>
            <a:ext cx="4897933" cy="2262161"/>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098618" y="980246"/>
            <a:ext cx="4897931" cy="2264933"/>
          </a:xfrm>
          <a:prstGeom prst="rect">
            <a:avLst/>
          </a:prstGeom>
        </p:spPr>
      </p:pic>
      <p:pic>
        <p:nvPicPr>
          <p:cNvPr id="4" name="Picture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51294" y="3352399"/>
            <a:ext cx="4944286" cy="2573917"/>
          </a:xfrm>
          <a:prstGeom prst="rect">
            <a:avLst/>
          </a:prstGeom>
        </p:spPr>
      </p:pic>
      <p:pic>
        <p:nvPicPr>
          <p:cNvPr id="6" name="Picture 5"/>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6098618" y="3377534"/>
            <a:ext cx="4859640" cy="2595957"/>
          </a:xfrm>
          <a:prstGeom prst="rect">
            <a:avLst/>
          </a:prstGeom>
        </p:spPr>
      </p:pic>
    </p:spTree>
    <p:extLst>
      <p:ext uri="{BB962C8B-B14F-4D97-AF65-F5344CB8AC3E}">
        <p14:creationId xmlns:p14="http://schemas.microsoft.com/office/powerpoint/2010/main" val="24486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1840" y="1561808"/>
            <a:ext cx="10058400" cy="4300025"/>
          </a:xfrm>
        </p:spPr>
        <p:txBody>
          <a:bodyPr>
            <a:noAutofit/>
          </a:bodyPr>
          <a:lstStyle/>
          <a:p>
            <a:pPr lvl="0"/>
            <a:r>
              <a:rPr lang="en-GB" sz="1800" noProof="0" dirty="0"/>
              <a:t> There are no Police officers or traffic wardens to assist students before and after school. </a:t>
            </a:r>
          </a:p>
          <a:p>
            <a:pPr lvl="0"/>
            <a:r>
              <a:rPr lang="en-GB" sz="1800" noProof="0" dirty="0"/>
              <a:t> Due to the lack of training, supervision &amp; support of the Police and the poorly maintained signs of the pedestrian crossing have forced the Principal to stop the students from engaging in traffic controlling activities in order to safeguard the children who act as traffic Wardens. </a:t>
            </a:r>
          </a:p>
          <a:p>
            <a:pPr lvl="0"/>
            <a:r>
              <a:rPr lang="en-GB" sz="1800" noProof="0" dirty="0"/>
              <a:t> No pavements, railings or footpaths are available in the vicinity of the school. </a:t>
            </a:r>
          </a:p>
          <a:p>
            <a:pPr lvl="0"/>
            <a:r>
              <a:rPr lang="en-GB" sz="1800" noProof="0" dirty="0"/>
              <a:t> Buses which get crowded before the said school's bus halt. That impose a huge threat to students when getting into such crowded buses. In addition the motorcyclists attempt to overtake buses from the left even while the bus students get-in/ get-down from buses. No proper bus halt, pavements and road signage. </a:t>
            </a:r>
          </a:p>
          <a:p>
            <a:endParaRPr lang="en-GB" sz="1800" noProof="0" dirty="0"/>
          </a:p>
        </p:txBody>
      </p:sp>
      <p:sp>
        <p:nvSpPr>
          <p:cNvPr id="4" name="Title 1"/>
          <p:cNvSpPr>
            <a:spLocks noGrp="1"/>
          </p:cNvSpPr>
          <p:nvPr>
            <p:ph type="title"/>
          </p:nvPr>
        </p:nvSpPr>
        <p:spPr/>
        <p:txBody>
          <a:bodyPr/>
          <a:lstStyle/>
          <a:p>
            <a:r>
              <a:rPr lang="en-GB" noProof="0"/>
              <a:t>About the selected school</a:t>
            </a:r>
          </a:p>
        </p:txBody>
      </p:sp>
    </p:spTree>
    <p:extLst>
      <p:ext uri="{BB962C8B-B14F-4D97-AF65-F5344CB8AC3E}">
        <p14:creationId xmlns:p14="http://schemas.microsoft.com/office/powerpoint/2010/main" val="36049939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pic>
        <p:nvPicPr>
          <p:cNvPr id="3" name="Picture 2"/>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157" y="390223"/>
            <a:ext cx="3464379" cy="3378101"/>
          </a:xfrm>
          <a:prstGeom prst="rect">
            <a:avLst/>
          </a:prstGeom>
          <a:noFill/>
          <a:ln>
            <a:noFill/>
          </a:ln>
        </p:spPr>
      </p:pic>
      <p:pic>
        <p:nvPicPr>
          <p:cNvPr id="4" name="Picture 3"/>
          <p:cNvPicPr/>
          <p:nvPr/>
        </p:nvPicPr>
        <p:blipFill>
          <a:blip r:embed="rId4" cstate="email">
            <a:extLst>
              <a:ext uri="{28A0092B-C50C-407E-A947-70E740481C1C}">
                <a14:useLocalDpi xmlns:a14="http://schemas.microsoft.com/office/drawing/2010/main"/>
              </a:ext>
            </a:extLst>
          </a:blip>
          <a:srcRect/>
          <a:stretch>
            <a:fillRect/>
          </a:stretch>
        </p:blipFill>
        <p:spPr bwMode="auto">
          <a:xfrm>
            <a:off x="4049054" y="398493"/>
            <a:ext cx="2482187" cy="3411702"/>
          </a:xfrm>
          <a:prstGeom prst="rect">
            <a:avLst/>
          </a:prstGeom>
          <a:noFill/>
          <a:ln>
            <a:noFill/>
          </a:ln>
        </p:spPr>
      </p:pic>
      <p:pic>
        <p:nvPicPr>
          <p:cNvPr id="6" name="Picture 5"/>
          <p:cNvPicPr/>
          <p:nvPr/>
        </p:nvPicPr>
        <p:blipFill>
          <a:blip r:embed="rId5" cstate="email">
            <a:extLst>
              <a:ext uri="{28A0092B-C50C-407E-A947-70E740481C1C}">
                <a14:useLocalDpi xmlns:a14="http://schemas.microsoft.com/office/drawing/2010/main"/>
              </a:ext>
            </a:extLst>
          </a:blip>
          <a:srcRect/>
          <a:stretch>
            <a:fillRect/>
          </a:stretch>
        </p:blipFill>
        <p:spPr bwMode="auto">
          <a:xfrm>
            <a:off x="6639003" y="399430"/>
            <a:ext cx="3004347" cy="3410764"/>
          </a:xfrm>
          <a:prstGeom prst="rect">
            <a:avLst/>
          </a:prstGeom>
          <a:noFill/>
          <a:ln>
            <a:noFill/>
          </a:ln>
        </p:spPr>
      </p:pic>
      <p:pic>
        <p:nvPicPr>
          <p:cNvPr id="7" name="Picture 6"/>
          <p:cNvPicPr/>
          <p:nvPr/>
        </p:nvPicPr>
        <p:blipFill>
          <a:blip r:embed="rId6" cstate="email">
            <a:extLst>
              <a:ext uri="{28A0092B-C50C-407E-A947-70E740481C1C}">
                <a14:useLocalDpi xmlns:a14="http://schemas.microsoft.com/office/drawing/2010/main"/>
              </a:ext>
            </a:extLst>
          </a:blip>
          <a:srcRect/>
          <a:stretch>
            <a:fillRect/>
          </a:stretch>
        </p:blipFill>
        <p:spPr bwMode="auto">
          <a:xfrm>
            <a:off x="456512" y="3935754"/>
            <a:ext cx="3451067" cy="1758601"/>
          </a:xfrm>
          <a:prstGeom prst="rect">
            <a:avLst/>
          </a:prstGeom>
          <a:noFill/>
          <a:ln>
            <a:noFill/>
          </a:ln>
        </p:spPr>
      </p:pic>
      <p:pic>
        <p:nvPicPr>
          <p:cNvPr id="8" name="Picture 7"/>
          <p:cNvPicPr/>
          <p:nvPr/>
        </p:nvPicPr>
        <p:blipFill>
          <a:blip r:embed="rId7" cstate="email">
            <a:extLst>
              <a:ext uri="{28A0092B-C50C-407E-A947-70E740481C1C}">
                <a14:useLocalDpi xmlns:a14="http://schemas.microsoft.com/office/drawing/2010/main"/>
              </a:ext>
            </a:extLst>
          </a:blip>
          <a:srcRect/>
          <a:stretch>
            <a:fillRect/>
          </a:stretch>
        </p:blipFill>
        <p:spPr bwMode="auto">
          <a:xfrm>
            <a:off x="4070385" y="3967385"/>
            <a:ext cx="2460855" cy="1740927"/>
          </a:xfrm>
          <a:prstGeom prst="rect">
            <a:avLst/>
          </a:prstGeom>
          <a:noFill/>
          <a:ln>
            <a:noFill/>
          </a:ln>
        </p:spPr>
      </p:pic>
      <p:pic>
        <p:nvPicPr>
          <p:cNvPr id="9" name="Picture 8"/>
          <p:cNvPicPr/>
          <p:nvPr/>
        </p:nvPicPr>
        <p:blipFill>
          <a:blip r:embed="rId8" cstate="email">
            <a:extLst>
              <a:ext uri="{28A0092B-C50C-407E-A947-70E740481C1C}">
                <a14:useLocalDpi xmlns:a14="http://schemas.microsoft.com/office/drawing/2010/main"/>
              </a:ext>
            </a:extLst>
          </a:blip>
          <a:srcRect/>
          <a:stretch>
            <a:fillRect/>
          </a:stretch>
        </p:blipFill>
        <p:spPr bwMode="auto">
          <a:xfrm>
            <a:off x="6667419" y="3944869"/>
            <a:ext cx="2961975" cy="1735529"/>
          </a:xfrm>
          <a:prstGeom prst="rect">
            <a:avLst/>
          </a:prstGeom>
          <a:noFill/>
          <a:ln>
            <a:noFill/>
          </a:ln>
        </p:spPr>
      </p:pic>
    </p:spTree>
    <p:extLst>
      <p:ext uri="{BB962C8B-B14F-4D97-AF65-F5344CB8AC3E}">
        <p14:creationId xmlns:p14="http://schemas.microsoft.com/office/powerpoint/2010/main" val="291197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8548" y="1464113"/>
            <a:ext cx="10649923" cy="4551247"/>
          </a:xfrm>
        </p:spPr>
        <p:txBody>
          <a:bodyPr>
            <a:noAutofit/>
          </a:bodyPr>
          <a:lstStyle/>
          <a:p>
            <a:pPr lvl="0"/>
            <a:r>
              <a:rPr lang="en-GB" sz="1800" noProof="0" dirty="0"/>
              <a:t> There are no signs to indicate that there is a school ahead or to indicate the speed limits surrounding the school. </a:t>
            </a:r>
          </a:p>
          <a:p>
            <a:pPr lvl="0"/>
            <a:r>
              <a:rPr lang="en-GB" sz="1800" noProof="0" dirty="0"/>
              <a:t> Cyclists and motorcyclists do not have specific lanes. Hence, they tend to ignore students who walk on the side and attempt to turn on the unmarked pedestrians' path. </a:t>
            </a:r>
          </a:p>
          <a:p>
            <a:pPr lvl="0"/>
            <a:r>
              <a:rPr lang="en-GB" sz="1800" noProof="0" dirty="0"/>
              <a:t> There are no centre lines, side-lines, or Zebra crossings marked on the roads to guide motorists and other road users to be within their stipulated lanes/ paths. </a:t>
            </a:r>
          </a:p>
          <a:p>
            <a:pPr lvl="0"/>
            <a:r>
              <a:rPr lang="en-GB" sz="1800" noProof="0" dirty="0"/>
              <a:t> During rainy seasons, rainwater floods the sides of the roads due to lack of proper drains. This forces students to walk on the centre of the main road, to prevent their shoes from getting soaked. This too causes a huge risk to students and teachers who walk to school. </a:t>
            </a:r>
          </a:p>
          <a:p>
            <a:r>
              <a:rPr lang="en-GB" sz="1800" noProof="0" dirty="0"/>
              <a:t> </a:t>
            </a:r>
          </a:p>
          <a:p>
            <a:endParaRPr lang="en-GB" sz="1800" noProof="0" dirty="0"/>
          </a:p>
        </p:txBody>
      </p:sp>
      <p:sp>
        <p:nvSpPr>
          <p:cNvPr id="4" name="Title 1"/>
          <p:cNvSpPr>
            <a:spLocks noGrp="1"/>
          </p:cNvSpPr>
          <p:nvPr>
            <p:ph type="title"/>
          </p:nvPr>
        </p:nvSpPr>
        <p:spPr/>
        <p:txBody>
          <a:bodyPr/>
          <a:lstStyle/>
          <a:p>
            <a:r>
              <a:rPr lang="en-GB" noProof="0"/>
              <a:t>About the selected school</a:t>
            </a:r>
          </a:p>
        </p:txBody>
      </p:sp>
    </p:spTree>
    <p:extLst>
      <p:ext uri="{BB962C8B-B14F-4D97-AF65-F5344CB8AC3E}">
        <p14:creationId xmlns:p14="http://schemas.microsoft.com/office/powerpoint/2010/main" val="1794025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pic>
        <p:nvPicPr>
          <p:cNvPr id="2" name="Picture 1"/>
          <p:cNvPicPr>
            <a:picLocks noChangeAspect="1"/>
          </p:cNvPicPr>
          <p:nvPr/>
        </p:nvPicPr>
        <p:blipFill>
          <a:blip r:embed="rId3"/>
          <a:stretch>
            <a:fillRect/>
          </a:stretch>
        </p:blipFill>
        <p:spPr>
          <a:xfrm>
            <a:off x="237020" y="586184"/>
            <a:ext cx="11685422" cy="4989116"/>
          </a:xfrm>
          <a:prstGeom prst="rect">
            <a:avLst/>
          </a:prstGeom>
        </p:spPr>
      </p:pic>
    </p:spTree>
    <p:extLst>
      <p:ext uri="{BB962C8B-B14F-4D97-AF65-F5344CB8AC3E}">
        <p14:creationId xmlns:p14="http://schemas.microsoft.com/office/powerpoint/2010/main" val="4276378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pic>
        <p:nvPicPr>
          <p:cNvPr id="3" name="Picture 2"/>
          <p:cNvPicPr/>
          <p:nvPr/>
        </p:nvPicPr>
        <p:blipFill>
          <a:blip r:embed="rId3" cstate="email">
            <a:extLst>
              <a:ext uri="{28A0092B-C50C-407E-A947-70E740481C1C}">
                <a14:useLocalDpi xmlns:a14="http://schemas.microsoft.com/office/drawing/2010/main"/>
              </a:ext>
            </a:extLst>
          </a:blip>
          <a:srcRect/>
          <a:stretch>
            <a:fillRect/>
          </a:stretch>
        </p:blipFill>
        <p:spPr bwMode="auto">
          <a:xfrm>
            <a:off x="501680" y="3054825"/>
            <a:ext cx="3294255" cy="2374351"/>
          </a:xfrm>
          <a:prstGeom prst="rect">
            <a:avLst/>
          </a:prstGeom>
          <a:noFill/>
          <a:ln>
            <a:noFill/>
          </a:ln>
        </p:spPr>
      </p:pic>
      <p:pic>
        <p:nvPicPr>
          <p:cNvPr id="4" name="Picture 3"/>
          <p:cNvPicPr/>
          <p:nvPr/>
        </p:nvPicPr>
        <p:blipFill>
          <a:blip r:embed="rId4" cstate="email">
            <a:extLst>
              <a:ext uri="{28A0092B-C50C-407E-A947-70E740481C1C}">
                <a14:useLocalDpi xmlns:a14="http://schemas.microsoft.com/office/drawing/2010/main"/>
              </a:ext>
            </a:extLst>
          </a:blip>
          <a:srcRect/>
          <a:stretch>
            <a:fillRect/>
          </a:stretch>
        </p:blipFill>
        <p:spPr bwMode="auto">
          <a:xfrm>
            <a:off x="490799" y="884557"/>
            <a:ext cx="3360958" cy="2060318"/>
          </a:xfrm>
          <a:prstGeom prst="rect">
            <a:avLst/>
          </a:prstGeom>
          <a:noFill/>
          <a:ln>
            <a:noFill/>
          </a:ln>
        </p:spPr>
      </p:pic>
      <p:pic>
        <p:nvPicPr>
          <p:cNvPr id="6" name="Picture 5"/>
          <p:cNvPicPr/>
          <p:nvPr/>
        </p:nvPicPr>
        <p:blipFill>
          <a:blip r:embed="rId5" cstate="email">
            <a:extLst>
              <a:ext uri="{28A0092B-C50C-407E-A947-70E740481C1C}">
                <a14:useLocalDpi xmlns:a14="http://schemas.microsoft.com/office/drawing/2010/main"/>
              </a:ext>
            </a:extLst>
          </a:blip>
          <a:srcRect/>
          <a:stretch>
            <a:fillRect/>
          </a:stretch>
        </p:blipFill>
        <p:spPr bwMode="auto">
          <a:xfrm>
            <a:off x="7217908" y="3117161"/>
            <a:ext cx="1811394" cy="2312016"/>
          </a:xfrm>
          <a:prstGeom prst="rect">
            <a:avLst/>
          </a:prstGeom>
          <a:noFill/>
          <a:ln>
            <a:noFill/>
          </a:ln>
        </p:spPr>
      </p:pic>
      <p:pic>
        <p:nvPicPr>
          <p:cNvPr id="7" name="Picture 6"/>
          <p:cNvPicPr/>
          <p:nvPr/>
        </p:nvPicPr>
        <p:blipFill>
          <a:blip r:embed="rId6" cstate="email">
            <a:extLst>
              <a:ext uri="{28A0092B-C50C-407E-A947-70E740481C1C}">
                <a14:useLocalDpi xmlns:a14="http://schemas.microsoft.com/office/drawing/2010/main"/>
              </a:ext>
            </a:extLst>
          </a:blip>
          <a:srcRect/>
          <a:stretch>
            <a:fillRect/>
          </a:stretch>
        </p:blipFill>
        <p:spPr bwMode="auto">
          <a:xfrm>
            <a:off x="3969133" y="862544"/>
            <a:ext cx="3050555" cy="2110245"/>
          </a:xfrm>
          <a:prstGeom prst="rect">
            <a:avLst/>
          </a:prstGeom>
          <a:noFill/>
          <a:ln>
            <a:noFill/>
          </a:ln>
        </p:spPr>
      </p:pic>
      <p:pic>
        <p:nvPicPr>
          <p:cNvPr id="8" name="Picture 7"/>
          <p:cNvPicPr/>
          <p:nvPr/>
        </p:nvPicPr>
        <p:blipFill>
          <a:blip r:embed="rId7" cstate="email">
            <a:extLst>
              <a:ext uri="{28A0092B-C50C-407E-A947-70E740481C1C}">
                <a14:useLocalDpi xmlns:a14="http://schemas.microsoft.com/office/drawing/2010/main"/>
              </a:ext>
            </a:extLst>
          </a:blip>
          <a:srcRect/>
          <a:stretch>
            <a:fillRect/>
          </a:stretch>
        </p:blipFill>
        <p:spPr bwMode="auto">
          <a:xfrm>
            <a:off x="3975844" y="3117425"/>
            <a:ext cx="3043845" cy="2311751"/>
          </a:xfrm>
          <a:prstGeom prst="rect">
            <a:avLst/>
          </a:prstGeom>
          <a:noFill/>
          <a:ln>
            <a:noFill/>
          </a:ln>
        </p:spPr>
      </p:pic>
      <p:pic>
        <p:nvPicPr>
          <p:cNvPr id="9" name="Picture 8"/>
          <p:cNvPicPr/>
          <p:nvPr/>
        </p:nvPicPr>
        <p:blipFill>
          <a:blip r:embed="rId8" cstate="email">
            <a:extLst>
              <a:ext uri="{28A0092B-C50C-407E-A947-70E740481C1C}">
                <a14:useLocalDpi xmlns:a14="http://schemas.microsoft.com/office/drawing/2010/main"/>
              </a:ext>
            </a:extLst>
          </a:blip>
          <a:srcRect/>
          <a:stretch>
            <a:fillRect/>
          </a:stretch>
        </p:blipFill>
        <p:spPr bwMode="auto">
          <a:xfrm>
            <a:off x="7185788" y="892614"/>
            <a:ext cx="3322811" cy="2108087"/>
          </a:xfrm>
          <a:prstGeom prst="rect">
            <a:avLst/>
          </a:prstGeom>
          <a:noFill/>
          <a:ln>
            <a:noFill/>
          </a:ln>
        </p:spPr>
      </p:pic>
      <p:pic>
        <p:nvPicPr>
          <p:cNvPr id="10" name="Picture 9"/>
          <p:cNvPicPr/>
          <p:nvPr/>
        </p:nvPicPr>
        <p:blipFill rotWithShape="1">
          <a:blip r:embed="rId9" cstate="email">
            <a:extLst>
              <a:ext uri="{28A0092B-C50C-407E-A947-70E740481C1C}">
                <a14:useLocalDpi xmlns:a14="http://schemas.microsoft.com/office/drawing/2010/main"/>
              </a:ext>
            </a:extLst>
          </a:blip>
          <a:srcRect/>
          <a:stretch/>
        </p:blipFill>
        <p:spPr bwMode="auto">
          <a:xfrm>
            <a:off x="9097174" y="3119132"/>
            <a:ext cx="1453293" cy="2310045"/>
          </a:xfrm>
          <a:prstGeom prst="rect">
            <a:avLst/>
          </a:prstGeom>
          <a:noFill/>
          <a:ln>
            <a:noFill/>
          </a:ln>
        </p:spPr>
      </p:pic>
    </p:spTree>
    <p:extLst>
      <p:ext uri="{BB962C8B-B14F-4D97-AF65-F5344CB8AC3E}">
        <p14:creationId xmlns:p14="http://schemas.microsoft.com/office/powerpoint/2010/main" val="1987950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pic>
        <p:nvPicPr>
          <p:cNvPr id="3" name="Picture 2"/>
          <p:cNvPicPr/>
          <p:nvPr/>
        </p:nvPicPr>
        <p:blipFill>
          <a:blip r:embed="rId3" cstate="email">
            <a:extLst>
              <a:ext uri="{28A0092B-C50C-407E-A947-70E740481C1C}">
                <a14:useLocalDpi xmlns:a14="http://schemas.microsoft.com/office/drawing/2010/main"/>
              </a:ext>
            </a:extLst>
          </a:blip>
          <a:srcRect/>
          <a:stretch>
            <a:fillRect/>
          </a:stretch>
        </p:blipFill>
        <p:spPr bwMode="auto">
          <a:xfrm>
            <a:off x="416378" y="757505"/>
            <a:ext cx="3909871" cy="2229240"/>
          </a:xfrm>
          <a:prstGeom prst="rect">
            <a:avLst/>
          </a:prstGeom>
          <a:noFill/>
          <a:ln>
            <a:noFill/>
          </a:ln>
        </p:spPr>
      </p:pic>
      <p:pic>
        <p:nvPicPr>
          <p:cNvPr id="4" name="Picture 3"/>
          <p:cNvPicPr/>
          <p:nvPr/>
        </p:nvPicPr>
        <p:blipFill>
          <a:blip r:embed="rId4" cstate="email">
            <a:extLst>
              <a:ext uri="{28A0092B-C50C-407E-A947-70E740481C1C}">
                <a14:useLocalDpi xmlns:a14="http://schemas.microsoft.com/office/drawing/2010/main"/>
              </a:ext>
            </a:extLst>
          </a:blip>
          <a:srcRect/>
          <a:stretch>
            <a:fillRect/>
          </a:stretch>
        </p:blipFill>
        <p:spPr bwMode="auto">
          <a:xfrm>
            <a:off x="4418886" y="781925"/>
            <a:ext cx="2098399" cy="2204820"/>
          </a:xfrm>
          <a:prstGeom prst="rect">
            <a:avLst/>
          </a:prstGeom>
          <a:noFill/>
          <a:ln>
            <a:noFill/>
          </a:ln>
        </p:spPr>
      </p:pic>
      <p:pic>
        <p:nvPicPr>
          <p:cNvPr id="6" name="Picture 5"/>
          <p:cNvPicPr/>
          <p:nvPr/>
        </p:nvPicPr>
        <p:blipFill>
          <a:blip r:embed="rId5" cstate="email">
            <a:extLst>
              <a:ext uri="{28A0092B-C50C-407E-A947-70E740481C1C}">
                <a14:useLocalDpi xmlns:a14="http://schemas.microsoft.com/office/drawing/2010/main"/>
              </a:ext>
            </a:extLst>
          </a:blip>
          <a:srcRect/>
          <a:stretch>
            <a:fillRect/>
          </a:stretch>
        </p:blipFill>
        <p:spPr bwMode="auto">
          <a:xfrm>
            <a:off x="425523" y="3108233"/>
            <a:ext cx="3872816" cy="2544252"/>
          </a:xfrm>
          <a:prstGeom prst="rect">
            <a:avLst/>
          </a:prstGeom>
          <a:noFill/>
          <a:ln>
            <a:noFill/>
          </a:ln>
        </p:spPr>
      </p:pic>
      <p:pic>
        <p:nvPicPr>
          <p:cNvPr id="8" name="Picture 7"/>
          <p:cNvPicPr/>
          <p:nvPr/>
        </p:nvPicPr>
        <p:blipFill>
          <a:blip r:embed="rId6" cstate="email">
            <a:extLst>
              <a:ext uri="{28A0092B-C50C-407E-A947-70E740481C1C}">
                <a14:useLocalDpi xmlns:a14="http://schemas.microsoft.com/office/drawing/2010/main"/>
              </a:ext>
            </a:extLst>
          </a:blip>
          <a:srcRect/>
          <a:stretch>
            <a:fillRect/>
          </a:stretch>
        </p:blipFill>
        <p:spPr bwMode="auto">
          <a:xfrm>
            <a:off x="6569730" y="795534"/>
            <a:ext cx="2613083" cy="2233082"/>
          </a:xfrm>
          <a:prstGeom prst="rect">
            <a:avLst/>
          </a:prstGeom>
          <a:noFill/>
          <a:ln>
            <a:noFill/>
          </a:ln>
        </p:spPr>
      </p:pic>
      <p:pic>
        <p:nvPicPr>
          <p:cNvPr id="9" name="Picture 8"/>
          <p:cNvPicPr/>
          <p:nvPr/>
        </p:nvPicPr>
        <p:blipFill>
          <a:blip r:embed="rId7" cstate="email">
            <a:extLst>
              <a:ext uri="{28A0092B-C50C-407E-A947-70E740481C1C}">
                <a14:useLocalDpi xmlns:a14="http://schemas.microsoft.com/office/drawing/2010/main"/>
              </a:ext>
            </a:extLst>
          </a:blip>
          <a:srcRect/>
          <a:stretch>
            <a:fillRect/>
          </a:stretch>
        </p:blipFill>
        <p:spPr bwMode="auto">
          <a:xfrm>
            <a:off x="4432542" y="3117571"/>
            <a:ext cx="3815243" cy="2493044"/>
          </a:xfrm>
          <a:prstGeom prst="rect">
            <a:avLst/>
          </a:prstGeom>
          <a:noFill/>
          <a:ln>
            <a:noFill/>
          </a:ln>
        </p:spPr>
      </p:pic>
      <p:pic>
        <p:nvPicPr>
          <p:cNvPr id="10" name="Picture 9"/>
          <p:cNvPicPr/>
          <p:nvPr/>
        </p:nvPicPr>
        <p:blipFill>
          <a:blip r:embed="rId8" cstate="email">
            <a:extLst>
              <a:ext uri="{28A0092B-C50C-407E-A947-70E740481C1C}">
                <a14:useLocalDpi xmlns:a14="http://schemas.microsoft.com/office/drawing/2010/main"/>
              </a:ext>
            </a:extLst>
          </a:blip>
          <a:srcRect/>
          <a:stretch>
            <a:fillRect/>
          </a:stretch>
        </p:blipFill>
        <p:spPr bwMode="auto">
          <a:xfrm>
            <a:off x="8305615" y="3143461"/>
            <a:ext cx="2998458" cy="2481111"/>
          </a:xfrm>
          <a:prstGeom prst="rect">
            <a:avLst/>
          </a:prstGeom>
          <a:noFill/>
          <a:ln>
            <a:noFill/>
          </a:ln>
        </p:spPr>
      </p:pic>
      <p:pic>
        <p:nvPicPr>
          <p:cNvPr id="11" name="Picture 10"/>
          <p:cNvPicPr/>
          <p:nvPr/>
        </p:nvPicPr>
        <p:blipFill rotWithShape="1">
          <a:blip r:embed="rId9" cstate="email">
            <a:extLst>
              <a:ext uri="{28A0092B-C50C-407E-A947-70E740481C1C}">
                <a14:useLocalDpi xmlns:a14="http://schemas.microsoft.com/office/drawing/2010/main"/>
              </a:ext>
            </a:extLst>
          </a:blip>
          <a:srcRect/>
          <a:stretch/>
        </p:blipFill>
        <p:spPr bwMode="auto">
          <a:xfrm>
            <a:off x="9294459" y="777400"/>
            <a:ext cx="2004380" cy="2237258"/>
          </a:xfrm>
          <a:prstGeom prst="rect">
            <a:avLst/>
          </a:prstGeom>
          <a:noFill/>
          <a:ln>
            <a:noFill/>
          </a:ln>
        </p:spPr>
      </p:pic>
    </p:spTree>
    <p:extLst>
      <p:ext uri="{BB962C8B-B14F-4D97-AF65-F5344CB8AC3E}">
        <p14:creationId xmlns:p14="http://schemas.microsoft.com/office/powerpoint/2010/main" val="1987950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08A8D2-C22C-4A07-8CE9-128C3AEE77E2}"/>
              </a:ext>
            </a:extLst>
          </p:cNvPr>
          <p:cNvSpPr>
            <a:spLocks noGrp="1"/>
          </p:cNvSpPr>
          <p:nvPr>
            <p:ph type="title"/>
          </p:nvPr>
        </p:nvSpPr>
        <p:spPr/>
        <p:txBody>
          <a:bodyPr/>
          <a:lstStyle/>
          <a:p>
            <a:r>
              <a:rPr lang="en-GB" noProof="0" dirty="0"/>
              <a:t>Why </a:t>
            </a:r>
            <a:r>
              <a:rPr lang="en-GB" dirty="0">
                <a:solidFill>
                  <a:srgbClr val="FF0000"/>
                </a:solidFill>
              </a:rPr>
              <a:t>Did</a:t>
            </a:r>
            <a:r>
              <a:rPr lang="en-GB" noProof="0" dirty="0"/>
              <a:t> we propose this project?</a:t>
            </a:r>
          </a:p>
        </p:txBody>
      </p:sp>
      <p:sp>
        <p:nvSpPr>
          <p:cNvPr id="3" name="Espaço Reservado para Conteúdo 2">
            <a:extLst>
              <a:ext uri="{FF2B5EF4-FFF2-40B4-BE49-F238E27FC236}">
                <a16:creationId xmlns:a16="http://schemas.microsoft.com/office/drawing/2014/main" id="{D8836E68-310D-47E5-9D56-95F201483B0C}"/>
              </a:ext>
            </a:extLst>
          </p:cNvPr>
          <p:cNvSpPr>
            <a:spLocks noGrp="1"/>
          </p:cNvSpPr>
          <p:nvPr>
            <p:ph idx="1"/>
          </p:nvPr>
        </p:nvSpPr>
        <p:spPr>
          <a:xfrm>
            <a:off x="751840" y="1464110"/>
            <a:ext cx="10058400" cy="4023360"/>
          </a:xfrm>
        </p:spPr>
        <p:txBody>
          <a:bodyPr>
            <a:normAutofit fontScale="92500" lnSpcReduction="20000"/>
          </a:bodyPr>
          <a:lstStyle/>
          <a:p>
            <a:r>
              <a:rPr lang="en-GB" noProof="0" dirty="0"/>
              <a:t> The Road accidents known as the silent killer has begun to take away our future leaders in a nasty manner. Who will believe that globally, a child is dying in every 3-4 minutes due to road accidents?</a:t>
            </a:r>
          </a:p>
          <a:p>
            <a:r>
              <a:rPr lang="en-GB" noProof="0" dirty="0"/>
              <a:t> Thanks to FIA, the world is now hearing about this issue and FIA members are attempting to minimise the occurrences. </a:t>
            </a:r>
          </a:p>
          <a:p>
            <a:r>
              <a:rPr lang="en-GB" noProof="0" dirty="0"/>
              <a:t> In Sri Lanka, the students are the most vulnerable to this evil and it is the right time to act than feel sorry. In Sri </a:t>
            </a:r>
            <a:r>
              <a:rPr lang="en-GB" noProof="0" dirty="0" err="1"/>
              <a:t>Lanka,we</a:t>
            </a:r>
            <a:r>
              <a:rPr lang="en-GB" noProof="0" dirty="0"/>
              <a:t> are looking forward to benchmark on creating safer roads near schools.  </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Tree>
    <p:extLst>
      <p:ext uri="{BB962C8B-B14F-4D97-AF65-F5344CB8AC3E}">
        <p14:creationId xmlns:p14="http://schemas.microsoft.com/office/powerpoint/2010/main" val="3399308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08A8D2-C22C-4A07-8CE9-128C3AEE77E2}"/>
              </a:ext>
            </a:extLst>
          </p:cNvPr>
          <p:cNvSpPr>
            <a:spLocks noGrp="1"/>
          </p:cNvSpPr>
          <p:nvPr>
            <p:ph type="title"/>
          </p:nvPr>
        </p:nvSpPr>
        <p:spPr/>
        <p:txBody>
          <a:bodyPr/>
          <a:lstStyle/>
          <a:p>
            <a:r>
              <a:rPr lang="en-GB" noProof="0"/>
              <a:t>Project Developments cost</a:t>
            </a:r>
          </a:p>
        </p:txBody>
      </p:sp>
      <p:sp>
        <p:nvSpPr>
          <p:cNvPr id="3" name="Espaço Reservado para Conteúdo 2">
            <a:extLst>
              <a:ext uri="{FF2B5EF4-FFF2-40B4-BE49-F238E27FC236}">
                <a16:creationId xmlns:a16="http://schemas.microsoft.com/office/drawing/2014/main" id="{D8836E68-310D-47E5-9D56-95F201483B0C}"/>
              </a:ext>
            </a:extLst>
          </p:cNvPr>
          <p:cNvSpPr>
            <a:spLocks noGrp="1"/>
          </p:cNvSpPr>
          <p:nvPr>
            <p:ph idx="1"/>
          </p:nvPr>
        </p:nvSpPr>
        <p:spPr>
          <a:xfrm>
            <a:off x="751840" y="1464109"/>
            <a:ext cx="10058400" cy="4300029"/>
          </a:xfrm>
        </p:spPr>
        <p:txBody>
          <a:bodyPr>
            <a:normAutofit fontScale="85000" lnSpcReduction="10000"/>
          </a:bodyPr>
          <a:lstStyle/>
          <a:p>
            <a:r>
              <a:rPr lang="en-GB" noProof="0" dirty="0"/>
              <a:t> We assisted and invested to develop road signs, road markings, crossing lines, safety measurements in front of the school, 1</a:t>
            </a:r>
            <a:r>
              <a:rPr lang="en-GB" baseline="30000" noProof="0" dirty="0"/>
              <a:t>st</a:t>
            </a:r>
            <a:r>
              <a:rPr lang="en-GB" noProof="0" dirty="0"/>
              <a:t> bus stand, crossing line next to the 2</a:t>
            </a:r>
            <a:r>
              <a:rPr lang="en-GB" baseline="30000" noProof="0" dirty="0"/>
              <a:t>nd</a:t>
            </a:r>
            <a:r>
              <a:rPr lang="en-GB" noProof="0" dirty="0"/>
              <a:t> bus stand and safer walk paths on both sides of the road (Cost Rs.2,717,440=Euro 12,352)</a:t>
            </a:r>
          </a:p>
          <a:p>
            <a:r>
              <a:rPr lang="en-GB" noProof="0" dirty="0"/>
              <a:t> </a:t>
            </a:r>
            <a:r>
              <a:rPr lang="en-GB" dirty="0"/>
              <a:t>W</a:t>
            </a:r>
            <a:r>
              <a:rPr lang="en-GB" noProof="0" dirty="0"/>
              <a:t>e </a:t>
            </a:r>
            <a:r>
              <a:rPr lang="en-GB" dirty="0"/>
              <a:t>also</a:t>
            </a:r>
            <a:r>
              <a:rPr lang="en-GB" noProof="0" dirty="0"/>
              <a:t> invested on training &amp; engaging students as Traffic wardens /supervisors with proper attire (with FIA, AA Ceylon &amp; </a:t>
            </a:r>
            <a:r>
              <a:rPr lang="en-GB" noProof="0" dirty="0" err="1"/>
              <a:t>iRAP</a:t>
            </a:r>
            <a:r>
              <a:rPr lang="en-GB" noProof="0" dirty="0"/>
              <a:t> logos) to assist students &amp; teachers near the school - This cost is included in the above quotation received. </a:t>
            </a:r>
          </a:p>
          <a:p>
            <a:r>
              <a:rPr lang="en-GB" noProof="0" dirty="0"/>
              <a:t>RDA, Municipal council &amp; NCRS widen the road &amp; completed it, closed all drains with concrete slabs, marked edge lines at a cost of (</a:t>
            </a:r>
            <a:r>
              <a:rPr lang="en-GB" noProof="0" dirty="0" err="1"/>
              <a:t>Rs</a:t>
            </a:r>
            <a:r>
              <a:rPr lang="en-GB" noProof="0" dirty="0"/>
              <a:t>. 4,338,560= Euro 19,720)</a:t>
            </a:r>
          </a:p>
          <a:p>
            <a:endParaRPr lang="en-GB" noProof="0" dirty="0"/>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Tree>
    <p:extLst>
      <p:ext uri="{BB962C8B-B14F-4D97-AF65-F5344CB8AC3E}">
        <p14:creationId xmlns:p14="http://schemas.microsoft.com/office/powerpoint/2010/main" val="3461941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5380" y="2638002"/>
            <a:ext cx="5920692" cy="3201700"/>
          </a:xfrm>
          <a:prstGeom prst="rect">
            <a:avLst/>
          </a:prstGeom>
        </p:spPr>
      </p:pic>
      <p:sp>
        <p:nvSpPr>
          <p:cNvPr id="3" name="Title 2"/>
          <p:cNvSpPr>
            <a:spLocks noGrp="1"/>
          </p:cNvSpPr>
          <p:nvPr>
            <p:ph type="title"/>
          </p:nvPr>
        </p:nvSpPr>
        <p:spPr/>
        <p:txBody>
          <a:bodyPr/>
          <a:lstStyle/>
          <a:p>
            <a:r>
              <a:rPr lang="en-US" dirty="0"/>
              <a:t>Outcome – Second access road</a:t>
            </a:r>
          </a:p>
        </p:txBody>
      </p:sp>
      <p:sp>
        <p:nvSpPr>
          <p:cNvPr id="4" name="Text Placeholder 3"/>
          <p:cNvSpPr>
            <a:spLocks noGrp="1"/>
          </p:cNvSpPr>
          <p:nvPr>
            <p:ph type="body" idx="4294967295"/>
          </p:nvPr>
        </p:nvSpPr>
        <p:spPr>
          <a:xfrm>
            <a:off x="6320426" y="1218506"/>
            <a:ext cx="2379283" cy="736600"/>
          </a:xfrm>
        </p:spPr>
        <p:txBody>
          <a:bodyPr/>
          <a:lstStyle/>
          <a:p>
            <a:r>
              <a:rPr lang="en-GB" dirty="0"/>
              <a:t>Now</a:t>
            </a:r>
            <a:endParaRPr lang="en-GB" noProof="0" dirty="0"/>
          </a:p>
        </p:txBody>
      </p:sp>
      <p:sp>
        <p:nvSpPr>
          <p:cNvPr id="7" name="Text Placeholder 6"/>
          <p:cNvSpPr>
            <a:spLocks noGrp="1"/>
          </p:cNvSpPr>
          <p:nvPr>
            <p:ph type="body" sz="quarter" idx="4294967295"/>
          </p:nvPr>
        </p:nvSpPr>
        <p:spPr>
          <a:xfrm>
            <a:off x="6320667" y="1846263"/>
            <a:ext cx="4937125" cy="736600"/>
          </a:xfrm>
        </p:spPr>
        <p:txBody>
          <a:bodyPr>
            <a:noAutofit/>
          </a:bodyPr>
          <a:lstStyle/>
          <a:p>
            <a:r>
              <a:rPr lang="en-GB" sz="1400" dirty="0"/>
              <a:t>After development- Crossing was shifted 200m to avoid the junction and to prevent children crossing the road twice to reach the school</a:t>
            </a:r>
            <a:endParaRPr lang="en-GB" sz="1400" noProof="0" dirty="0"/>
          </a:p>
        </p:txBody>
      </p:sp>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194984" y="2628632"/>
            <a:ext cx="5117556" cy="3211069"/>
          </a:xfrm>
          <a:prstGeom prst="rect">
            <a:avLst/>
          </a:prstGeom>
        </p:spPr>
      </p:pic>
      <p:sp>
        <p:nvSpPr>
          <p:cNvPr id="10" name="Text Placeholder 3"/>
          <p:cNvSpPr txBox="1">
            <a:spLocks/>
          </p:cNvSpPr>
          <p:nvPr/>
        </p:nvSpPr>
        <p:spPr>
          <a:xfrm>
            <a:off x="634095" y="1356307"/>
            <a:ext cx="2379283" cy="736600"/>
          </a:xfrm>
          <a:prstGeom prst="rect">
            <a:avLst/>
          </a:prstGeom>
        </p:spPr>
        <p:txBody>
          <a:bodyPr vert="horz" lIns="0" tIns="45720" rIns="0" bIns="45720" rtlCol="0">
            <a:normAutofit/>
          </a:bodyPr>
          <a:lstStyle>
            <a:lvl1pPr marL="91440" indent="-91440" algn="l" defTabSz="914400" rtl="0" eaLnBrk="1" latinLnBrk="0" hangingPunct="1">
              <a:lnSpc>
                <a:spcPct val="150000"/>
              </a:lnSpc>
              <a:spcBef>
                <a:spcPts val="1200"/>
              </a:spcBef>
              <a:spcAft>
                <a:spcPts val="200"/>
              </a:spcAft>
              <a:buClr>
                <a:schemeClr val="accent1"/>
              </a:buClr>
              <a:buSzPct val="100000"/>
              <a:buFont typeface="Calibri" panose="020F0502020204030204" pitchFamily="34" charset="0"/>
              <a:buChar char=" "/>
              <a:defRPr sz="2400" kern="1200">
                <a:solidFill>
                  <a:schemeClr val="tx1">
                    <a:lumMod val="75000"/>
                    <a:lumOff val="25000"/>
                  </a:schemeClr>
                </a:solidFill>
                <a:latin typeface="Arial" panose="020B0604020202020204" pitchFamily="34" charset="0"/>
                <a:ea typeface="+mn-ea"/>
                <a:cs typeface="Arial" panose="020B0604020202020204" pitchFamily="34" charset="0"/>
              </a:defRPr>
            </a:lvl1pPr>
            <a:lvl2pPr marL="384048" indent="-182880" algn="l" defTabSz="914400" rtl="0" eaLnBrk="1" latinLnBrk="0" hangingPunct="1">
              <a:lnSpc>
                <a:spcPct val="15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566928" indent="-182880" algn="l" defTabSz="914400" rtl="0" eaLnBrk="1" latinLnBrk="0" hangingPunct="1">
              <a:lnSpc>
                <a:spcPct val="150000"/>
              </a:lnSpc>
              <a:spcBef>
                <a:spcPts val="200"/>
              </a:spcBef>
              <a:spcAft>
                <a:spcPts val="400"/>
              </a:spcAft>
              <a:buClr>
                <a:schemeClr val="accent1"/>
              </a:buClr>
              <a:buFont typeface="Calibri"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749808" indent="-182880" algn="l" defTabSz="914400" rtl="0" eaLnBrk="1" latinLnBrk="0" hangingPunct="1">
              <a:lnSpc>
                <a:spcPct val="150000"/>
              </a:lnSpc>
              <a:spcBef>
                <a:spcPts val="200"/>
              </a:spcBef>
              <a:spcAft>
                <a:spcPts val="400"/>
              </a:spcAft>
              <a:buClr>
                <a:schemeClr val="accent1"/>
              </a:buClr>
              <a:buFont typeface="Calibri"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932688" indent="-182880" algn="l" defTabSz="914400" rtl="0" eaLnBrk="1" latinLnBrk="0" hangingPunct="1">
              <a:lnSpc>
                <a:spcPct val="150000"/>
              </a:lnSpc>
              <a:spcBef>
                <a:spcPts val="200"/>
              </a:spcBef>
              <a:spcAft>
                <a:spcPts val="400"/>
              </a:spcAft>
              <a:buClr>
                <a:schemeClr val="accent1"/>
              </a:buClr>
              <a:buFont typeface="Calibri" pitchFamily="34" charset="0"/>
              <a:buChar char="◦"/>
              <a:defRPr sz="1600"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GB"/>
              <a:t>Before</a:t>
            </a:r>
            <a:endParaRPr lang="en-GB" dirty="0"/>
          </a:p>
        </p:txBody>
      </p:sp>
    </p:spTree>
    <p:extLst>
      <p:ext uri="{BB962C8B-B14F-4D97-AF65-F5344CB8AC3E}">
        <p14:creationId xmlns:p14="http://schemas.microsoft.com/office/powerpoint/2010/main" val="1987950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
        <p:nvSpPr>
          <p:cNvPr id="4" name="Text Placeholder 3"/>
          <p:cNvSpPr>
            <a:spLocks noGrp="1"/>
          </p:cNvSpPr>
          <p:nvPr>
            <p:ph type="body" idx="1"/>
          </p:nvPr>
        </p:nvSpPr>
        <p:spPr>
          <a:xfrm>
            <a:off x="818167" y="478290"/>
            <a:ext cx="3228970" cy="736282"/>
          </a:xfrm>
        </p:spPr>
        <p:txBody>
          <a:bodyPr/>
          <a:lstStyle/>
          <a:p>
            <a:pPr algn="ctr"/>
            <a:r>
              <a:rPr lang="en-GB" dirty="0"/>
              <a:t>Before</a:t>
            </a:r>
            <a:endParaRPr lang="en-GB" noProof="0" dirty="0"/>
          </a:p>
        </p:txBody>
      </p:sp>
      <p:sp>
        <p:nvSpPr>
          <p:cNvPr id="7" name="Text Placeholder 6"/>
          <p:cNvSpPr>
            <a:spLocks noGrp="1"/>
          </p:cNvSpPr>
          <p:nvPr>
            <p:ph type="body" sz="quarter" idx="3"/>
          </p:nvPr>
        </p:nvSpPr>
        <p:spPr>
          <a:xfrm>
            <a:off x="211298" y="3353897"/>
            <a:ext cx="4303459" cy="736282"/>
          </a:xfrm>
        </p:spPr>
        <p:txBody>
          <a:bodyPr/>
          <a:lstStyle/>
          <a:p>
            <a:pPr algn="ctr"/>
            <a:r>
              <a:rPr lang="en-GB" noProof="0" dirty="0"/>
              <a:t>Proposed</a:t>
            </a:r>
          </a:p>
        </p:txBody>
      </p:sp>
      <p:pic>
        <p:nvPicPr>
          <p:cNvPr id="8" name="Pictur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7822" y="4020803"/>
            <a:ext cx="4266954" cy="2097680"/>
          </a:xfrm>
          <a:prstGeom prst="rect">
            <a:avLst/>
          </a:prstGeom>
        </p:spPr>
      </p:pic>
      <p:pic>
        <p:nvPicPr>
          <p:cNvPr id="11" name="Picture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4979" y="1310650"/>
            <a:ext cx="4328990" cy="2255482"/>
          </a:xfrm>
          <a:prstGeom prst="rect">
            <a:avLst/>
          </a:prstGeom>
        </p:spPr>
      </p:pic>
      <p:sp>
        <p:nvSpPr>
          <p:cNvPr id="9" name="Title 2"/>
          <p:cNvSpPr>
            <a:spLocks noGrp="1"/>
          </p:cNvSpPr>
          <p:nvPr>
            <p:ph type="title"/>
          </p:nvPr>
        </p:nvSpPr>
        <p:spPr>
          <a:xfrm>
            <a:off x="406400" y="111416"/>
            <a:ext cx="10749280" cy="702292"/>
          </a:xfrm>
        </p:spPr>
        <p:txBody>
          <a:bodyPr/>
          <a:lstStyle/>
          <a:p>
            <a:r>
              <a:rPr lang="en-US" dirty="0"/>
              <a:t>Outcome – Front of the school</a:t>
            </a:r>
          </a:p>
        </p:txBody>
      </p:sp>
      <p:sp>
        <p:nvSpPr>
          <p:cNvPr id="10" name="Text Placeholder 3"/>
          <p:cNvSpPr txBox="1">
            <a:spLocks/>
          </p:cNvSpPr>
          <p:nvPr/>
        </p:nvSpPr>
        <p:spPr>
          <a:xfrm>
            <a:off x="6750911" y="484698"/>
            <a:ext cx="3228970" cy="736282"/>
          </a:xfrm>
          <a:prstGeom prst="rect">
            <a:avLst/>
          </a:prstGeom>
        </p:spPr>
        <p:txBody>
          <a:bodyPr vert="horz" lIns="91440" tIns="45720" rIns="91440" bIns="45720" rtlCol="0" anchor="ctr">
            <a:normAutofit/>
          </a:bodyPr>
          <a:lstStyle>
            <a:lvl1pPr marL="0" indent="0" algn="l" defTabSz="914400" rtl="0" eaLnBrk="1" latinLnBrk="0" hangingPunct="1">
              <a:lnSpc>
                <a:spcPct val="150000"/>
              </a:lnSpc>
              <a:spcBef>
                <a:spcPts val="1200"/>
              </a:spcBef>
              <a:spcAft>
                <a:spcPts val="200"/>
              </a:spcAft>
              <a:buClr>
                <a:schemeClr val="accent1"/>
              </a:buClr>
              <a:buSzPct val="100000"/>
              <a:buFont typeface="Calibri" panose="020F0502020204030204" pitchFamily="34" charset="0"/>
              <a:buNone/>
              <a:defRPr sz="2000" b="0" kern="1200" cap="all" baseline="0">
                <a:solidFill>
                  <a:schemeClr val="tx2"/>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150000"/>
              </a:lnSpc>
              <a:spcBef>
                <a:spcPts val="200"/>
              </a:spcBef>
              <a:spcAft>
                <a:spcPts val="400"/>
              </a:spcAft>
              <a:buClr>
                <a:schemeClr val="accent1"/>
              </a:buClr>
              <a:buFont typeface="Calibri" pitchFamily="34" charset="0"/>
              <a:buNone/>
              <a:defRPr sz="2000" b="1" kern="1200">
                <a:solidFill>
                  <a:schemeClr val="tx1">
                    <a:lumMod val="75000"/>
                    <a:lumOff val="25000"/>
                  </a:schemeClr>
                </a:solidFill>
                <a:latin typeface="Arial" panose="020B0604020202020204" pitchFamily="34" charset="0"/>
                <a:ea typeface="+mn-ea"/>
                <a:cs typeface="Arial" panose="020B0604020202020204" pitchFamily="34" charset="0"/>
              </a:defRPr>
            </a:lvl2pPr>
            <a:lvl3pPr marL="914400" indent="0" algn="l" defTabSz="914400" rtl="0" eaLnBrk="1" latinLnBrk="0" hangingPunct="1">
              <a:lnSpc>
                <a:spcPct val="150000"/>
              </a:lnSpc>
              <a:spcBef>
                <a:spcPts val="200"/>
              </a:spcBef>
              <a:spcAft>
                <a:spcPts val="400"/>
              </a:spcAft>
              <a:buClr>
                <a:schemeClr val="accent1"/>
              </a:buClr>
              <a:buFont typeface="Calibri" pitchFamily="34" charset="0"/>
              <a:buNone/>
              <a:defRPr sz="1800" b="1" kern="1200">
                <a:solidFill>
                  <a:schemeClr val="tx1">
                    <a:lumMod val="75000"/>
                    <a:lumOff val="25000"/>
                  </a:schemeClr>
                </a:solidFill>
                <a:latin typeface="Arial" panose="020B0604020202020204" pitchFamily="34" charset="0"/>
                <a:ea typeface="+mn-ea"/>
                <a:cs typeface="Arial" panose="020B0604020202020204" pitchFamily="34" charset="0"/>
              </a:defRPr>
            </a:lvl3pPr>
            <a:lvl4pPr marL="1371600" indent="0" algn="l" defTabSz="914400" rtl="0" eaLnBrk="1" latinLnBrk="0" hangingPunct="1">
              <a:lnSpc>
                <a:spcPct val="15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Arial" panose="020B0604020202020204" pitchFamily="34" charset="0"/>
                <a:ea typeface="+mn-ea"/>
                <a:cs typeface="Arial" panose="020B0604020202020204" pitchFamily="34" charset="0"/>
              </a:defRPr>
            </a:lvl4pPr>
            <a:lvl5pPr marL="1828800" indent="0" algn="l" defTabSz="914400" rtl="0" eaLnBrk="1" latinLnBrk="0" hangingPunct="1">
              <a:lnSpc>
                <a:spcPct val="15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Arial" panose="020B0604020202020204" pitchFamily="34" charset="0"/>
                <a:ea typeface="+mn-ea"/>
                <a:cs typeface="Arial" panose="020B0604020202020204" pitchFamily="34" charset="0"/>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9pPr>
          </a:lstStyle>
          <a:p>
            <a:pPr algn="ctr"/>
            <a:r>
              <a:rPr lang="en-GB" dirty="0"/>
              <a:t>Now</a:t>
            </a:r>
          </a:p>
        </p:txBody>
      </p:sp>
      <p:pic>
        <p:nvPicPr>
          <p:cNvPr id="12" name="Picture 1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38323" y="1316516"/>
            <a:ext cx="6395283" cy="4844369"/>
          </a:xfrm>
          <a:prstGeom prst="rect">
            <a:avLst/>
          </a:prstGeom>
        </p:spPr>
      </p:pic>
    </p:spTree>
    <p:extLst>
      <p:ext uri="{BB962C8B-B14F-4D97-AF65-F5344CB8AC3E}">
        <p14:creationId xmlns:p14="http://schemas.microsoft.com/office/powerpoint/2010/main" val="10539243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
        <p:nvSpPr>
          <p:cNvPr id="2" name="Title 1"/>
          <p:cNvSpPr>
            <a:spLocks noGrp="1"/>
          </p:cNvSpPr>
          <p:nvPr>
            <p:ph type="title"/>
          </p:nvPr>
        </p:nvSpPr>
        <p:spPr/>
        <p:txBody>
          <a:bodyPr>
            <a:noAutofit/>
          </a:bodyPr>
          <a:lstStyle/>
          <a:p>
            <a:r>
              <a:rPr lang="en-US" sz="2800" b="0" dirty="0"/>
              <a:t>After the Development- success story</a:t>
            </a:r>
            <a:endParaRPr lang="en-GB" sz="2800" b="0" noProof="0" dirty="0"/>
          </a:p>
        </p:txBody>
      </p:sp>
      <p:sp>
        <p:nvSpPr>
          <p:cNvPr id="4" name="Content Placeholder 3"/>
          <p:cNvSpPr>
            <a:spLocks noGrp="1"/>
          </p:cNvSpPr>
          <p:nvPr>
            <p:ph idx="1"/>
          </p:nvPr>
        </p:nvSpPr>
        <p:spPr>
          <a:xfrm>
            <a:off x="751840" y="1321163"/>
            <a:ext cx="10473120" cy="4737528"/>
          </a:xfrm>
        </p:spPr>
        <p:txBody>
          <a:bodyPr>
            <a:noAutofit/>
          </a:bodyPr>
          <a:lstStyle/>
          <a:p>
            <a:r>
              <a:rPr lang="en-US" sz="2000" dirty="0"/>
              <a:t> </a:t>
            </a:r>
            <a:r>
              <a:rPr lang="en-AU" sz="2000" dirty="0"/>
              <a:t>The school selected has been built in 1899 and has a long history of grooming students with commendable academic and sports achievements. It is also situated by the side of a main ‘B’ road that poses a high risk to students and teachers who travel to school. </a:t>
            </a:r>
          </a:p>
          <a:p>
            <a:r>
              <a:rPr lang="en-AU" sz="2000" dirty="0"/>
              <a:t>The Principal, parents of students and the past pupils association appreciated the gesture of AA Ceylon selecting their school under the grants programme of FIA to create a safer environment for students, teachers and all pedestrians. Barely visible marks of the crossings for the pedestrians, the bend of the road just before reaching the school, the unruly traffic of the T junction closer to the school and the few commercial buildings and the factory situated close by imposed a high risk to all pedestrians before the development was done.</a:t>
            </a:r>
          </a:p>
        </p:txBody>
      </p:sp>
    </p:spTree>
    <p:extLst>
      <p:ext uri="{BB962C8B-B14F-4D97-AF65-F5344CB8AC3E}">
        <p14:creationId xmlns:p14="http://schemas.microsoft.com/office/powerpoint/2010/main" val="411524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
        <p:nvSpPr>
          <p:cNvPr id="2" name="Title 1"/>
          <p:cNvSpPr>
            <a:spLocks noGrp="1"/>
          </p:cNvSpPr>
          <p:nvPr>
            <p:ph type="title"/>
          </p:nvPr>
        </p:nvSpPr>
        <p:spPr/>
        <p:txBody>
          <a:bodyPr>
            <a:noAutofit/>
          </a:bodyPr>
          <a:lstStyle/>
          <a:p>
            <a:r>
              <a:rPr lang="en-US" sz="2800" b="0" dirty="0"/>
              <a:t>After the Development- success story</a:t>
            </a:r>
            <a:endParaRPr lang="en-GB" sz="2800" b="0" noProof="0" dirty="0"/>
          </a:p>
        </p:txBody>
      </p:sp>
      <p:sp>
        <p:nvSpPr>
          <p:cNvPr id="4" name="Content Placeholder 3"/>
          <p:cNvSpPr>
            <a:spLocks noGrp="1"/>
          </p:cNvSpPr>
          <p:nvPr>
            <p:ph idx="1"/>
          </p:nvPr>
        </p:nvSpPr>
        <p:spPr>
          <a:xfrm>
            <a:off x="751840" y="1248167"/>
            <a:ext cx="10058400" cy="5087909"/>
          </a:xfrm>
        </p:spPr>
        <p:txBody>
          <a:bodyPr>
            <a:noAutofit/>
          </a:bodyPr>
          <a:lstStyle/>
          <a:p>
            <a:r>
              <a:rPr lang="en-AU" sz="2000" dirty="0"/>
              <a:t> Proper walking paths and drains with covers (with concrete slabs) were built on both sides of the road to eliminate all possible risks caused to the pedestrians. Now, water does not flow to the road or to the paving area during a rainy season. Metal railings were fixed on the side of the crossing lines and in a few other places to avoid high risks to students. </a:t>
            </a:r>
          </a:p>
          <a:p>
            <a:r>
              <a:rPr lang="en-AU" sz="2000" dirty="0"/>
              <a:t> </a:t>
            </a:r>
            <a:r>
              <a:rPr lang="en-US" sz="2000" dirty="0"/>
              <a:t>T</a:t>
            </a:r>
            <a:r>
              <a:rPr lang="en-AU" sz="2000" dirty="0"/>
              <a:t>he students and other pedestrians can now walk safely on the pavements of the road, hence  that prevents causing traffic as well as minimise the risk. </a:t>
            </a:r>
          </a:p>
          <a:p>
            <a:r>
              <a:rPr lang="en-AU" sz="2000" dirty="0"/>
              <a:t> Selecting &amp; developing this school was truly justified by the department of education directors and the </a:t>
            </a:r>
            <a:r>
              <a:rPr lang="en-AU" sz="2000" dirty="0" err="1"/>
              <a:t>zonal</a:t>
            </a:r>
            <a:r>
              <a:rPr lang="en-AU" sz="2000" dirty="0"/>
              <a:t> officials due to the fact that the developments minimised most risks caused to the students and teachers near the school. </a:t>
            </a:r>
          </a:p>
        </p:txBody>
      </p:sp>
    </p:spTree>
    <p:extLst>
      <p:ext uri="{BB962C8B-B14F-4D97-AF65-F5344CB8AC3E}">
        <p14:creationId xmlns:p14="http://schemas.microsoft.com/office/powerpoint/2010/main" val="36488133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
        <p:nvSpPr>
          <p:cNvPr id="2" name="Title 1"/>
          <p:cNvSpPr>
            <a:spLocks noGrp="1"/>
          </p:cNvSpPr>
          <p:nvPr>
            <p:ph type="title"/>
          </p:nvPr>
        </p:nvSpPr>
        <p:spPr/>
        <p:txBody>
          <a:bodyPr>
            <a:noAutofit/>
          </a:bodyPr>
          <a:lstStyle/>
          <a:p>
            <a:r>
              <a:rPr lang="en-US" sz="2800" b="0" dirty="0"/>
              <a:t>After the Development- success story</a:t>
            </a:r>
            <a:endParaRPr lang="en-GB" sz="2800" b="0" noProof="0" dirty="0"/>
          </a:p>
        </p:txBody>
      </p:sp>
      <p:sp>
        <p:nvSpPr>
          <p:cNvPr id="4" name="Content Placeholder 3"/>
          <p:cNvSpPr>
            <a:spLocks noGrp="1"/>
          </p:cNvSpPr>
          <p:nvPr>
            <p:ph idx="1"/>
          </p:nvPr>
        </p:nvSpPr>
        <p:spPr>
          <a:xfrm>
            <a:off x="751839" y="1189771"/>
            <a:ext cx="10808847" cy="4795925"/>
          </a:xfrm>
        </p:spPr>
        <p:txBody>
          <a:bodyPr>
            <a:noAutofit/>
          </a:bodyPr>
          <a:lstStyle/>
          <a:p>
            <a:r>
              <a:rPr lang="en-AU" sz="2000" dirty="0"/>
              <a:t> The local municipal authority and the road development authority supported vehemently, the efforts of AA Ceylon and the FIA to ‘create a safer road’ to students by allocating funds and expediting the road construction to support the project, “safer path to school”.</a:t>
            </a:r>
          </a:p>
          <a:p>
            <a:r>
              <a:rPr lang="en-AU" sz="2000" dirty="0"/>
              <a:t> Meetings held with all authorities including the local municipal council engineer, Director in charge at the RDA , the Minister &amp; Secretary of Ministry of transport, Chairman of National council for road safety and the Deputy General of Police (DIG) in-charge of traffic were very productive. DIG promised to instruct the training division of Police to train the students (traffic wardens) and Master-in-charge on controlling </a:t>
            </a:r>
            <a:r>
              <a:rPr lang="en-AU" sz="2000" dirty="0" err="1"/>
              <a:t>traffice</a:t>
            </a:r>
            <a:r>
              <a:rPr lang="en-AU" sz="2000" dirty="0"/>
              <a:t> and on ‘How to create a safer path to school’. He will also assign Police officers from the nearest police station before and after school hours to ensure the safety of students.</a:t>
            </a:r>
          </a:p>
          <a:p>
            <a:endParaRPr lang="en-US" sz="2000" dirty="0"/>
          </a:p>
          <a:p>
            <a:endParaRPr lang="en-US" sz="2000" dirty="0"/>
          </a:p>
          <a:p>
            <a:endParaRPr lang="en-US" sz="2000" dirty="0"/>
          </a:p>
        </p:txBody>
      </p:sp>
    </p:spTree>
    <p:extLst>
      <p:ext uri="{BB962C8B-B14F-4D97-AF65-F5344CB8AC3E}">
        <p14:creationId xmlns:p14="http://schemas.microsoft.com/office/powerpoint/2010/main" val="28395485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
        <p:nvSpPr>
          <p:cNvPr id="2" name="Title 1"/>
          <p:cNvSpPr>
            <a:spLocks noGrp="1"/>
          </p:cNvSpPr>
          <p:nvPr>
            <p:ph type="title"/>
          </p:nvPr>
        </p:nvSpPr>
        <p:spPr/>
        <p:txBody>
          <a:bodyPr>
            <a:noAutofit/>
          </a:bodyPr>
          <a:lstStyle/>
          <a:p>
            <a:r>
              <a:rPr lang="en-US" sz="2800" b="0" dirty="0"/>
              <a:t>After the Development- success story</a:t>
            </a:r>
            <a:endParaRPr lang="en-GB" sz="2800" b="0" noProof="0" dirty="0"/>
          </a:p>
        </p:txBody>
      </p:sp>
      <p:sp>
        <p:nvSpPr>
          <p:cNvPr id="4" name="Content Placeholder 3"/>
          <p:cNvSpPr>
            <a:spLocks noGrp="1"/>
          </p:cNvSpPr>
          <p:nvPr>
            <p:ph idx="1"/>
          </p:nvPr>
        </p:nvSpPr>
        <p:spPr>
          <a:xfrm>
            <a:off x="642260" y="1189772"/>
            <a:ext cx="11108186" cy="4023360"/>
          </a:xfrm>
        </p:spPr>
        <p:txBody>
          <a:bodyPr>
            <a:noAutofit/>
          </a:bodyPr>
          <a:lstStyle/>
          <a:p>
            <a:r>
              <a:rPr lang="en-AU" sz="2000" dirty="0"/>
              <a:t> We are happy to keep you posted on the progress made and the attached photographs will enlighten you on the progress made thus far. Construction of the road, bus stands, marking the crossing lines &amp; other lines, drainage work, bus stand and pavements, metal railings, signage to show a school, speed limit (30kmph), crossing line were were completed.</a:t>
            </a:r>
          </a:p>
          <a:p>
            <a:r>
              <a:rPr lang="en-AU" sz="2000" dirty="0"/>
              <a:t>The school authorities will allocate times and dates for the police officers to train students and teachers on traffic controlling and patrolling to assist fellow students and teachers as soon as the reopening of schools (still closed due to </a:t>
            </a:r>
            <a:r>
              <a:rPr lang="en-AU" sz="2000" dirty="0" err="1"/>
              <a:t>Covid</a:t>
            </a:r>
            <a:r>
              <a:rPr lang="en-AU" sz="2000" dirty="0"/>
              <a:t> 19). The school Principal together with AA Ceylon will organise a ceremony to invite the Minister of Transport, Director Traffic of Police, Chief Engineer of the RDA, Chairman of the municipal council, Chairman of National Council for Road Safety, Directors of the Department of Education to inaugurate the road safety programme.</a:t>
            </a:r>
            <a:endParaRPr lang="en-US" sz="2000" dirty="0"/>
          </a:p>
        </p:txBody>
      </p:sp>
    </p:spTree>
    <p:extLst>
      <p:ext uri="{BB962C8B-B14F-4D97-AF65-F5344CB8AC3E}">
        <p14:creationId xmlns:p14="http://schemas.microsoft.com/office/powerpoint/2010/main" val="24646828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
        <p:nvSpPr>
          <p:cNvPr id="2" name="Title 1"/>
          <p:cNvSpPr>
            <a:spLocks noGrp="1"/>
          </p:cNvSpPr>
          <p:nvPr>
            <p:ph type="title"/>
          </p:nvPr>
        </p:nvSpPr>
        <p:spPr/>
        <p:txBody>
          <a:bodyPr>
            <a:noAutofit/>
          </a:bodyPr>
          <a:lstStyle/>
          <a:p>
            <a:r>
              <a:rPr lang="en-US" sz="2800" b="0" dirty="0"/>
              <a:t>After the Development- success story</a:t>
            </a:r>
            <a:endParaRPr lang="en-GB" sz="2800" b="0" noProof="0" dirty="0"/>
          </a:p>
        </p:txBody>
      </p:sp>
      <p:sp>
        <p:nvSpPr>
          <p:cNvPr id="4" name="Content Placeholder 3"/>
          <p:cNvSpPr>
            <a:spLocks noGrp="1"/>
          </p:cNvSpPr>
          <p:nvPr>
            <p:ph idx="1"/>
          </p:nvPr>
        </p:nvSpPr>
        <p:spPr>
          <a:xfrm>
            <a:off x="642260" y="1189772"/>
            <a:ext cx="11108186" cy="4023360"/>
          </a:xfrm>
        </p:spPr>
        <p:txBody>
          <a:bodyPr>
            <a:noAutofit/>
          </a:bodyPr>
          <a:lstStyle/>
          <a:p>
            <a:r>
              <a:rPr lang="en-AU" sz="2000" dirty="0"/>
              <a:t> We have fixed display boards with educational messages given by the school principal and Road safety messages based on FIA’s guidelines to create a safer road near a school and together with  logos of FIA, FIA grant logo, AA Ceylon, NCRS, Traffic Police.</a:t>
            </a:r>
          </a:p>
          <a:p>
            <a:r>
              <a:rPr lang="en-AU" sz="2000" dirty="0"/>
              <a:t> Once again we profusely thank all the members of FIA who approved this project. We believe this will stand as a benchmark project to other developments taking place to create “A safer path to schools.”</a:t>
            </a:r>
            <a:endParaRPr lang="en-US" sz="2000" dirty="0"/>
          </a:p>
          <a:p>
            <a:endParaRPr lang="en-US" sz="2000" dirty="0"/>
          </a:p>
          <a:p>
            <a:endParaRPr lang="en-US" sz="2000" dirty="0"/>
          </a:p>
        </p:txBody>
      </p:sp>
    </p:spTree>
    <p:extLst>
      <p:ext uri="{BB962C8B-B14F-4D97-AF65-F5344CB8AC3E}">
        <p14:creationId xmlns:p14="http://schemas.microsoft.com/office/powerpoint/2010/main" val="31057308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
        <p:nvSpPr>
          <p:cNvPr id="3" name="Título 1">
            <a:extLst>
              <a:ext uri="{FF2B5EF4-FFF2-40B4-BE49-F238E27FC236}">
                <a16:creationId xmlns:a16="http://schemas.microsoft.com/office/drawing/2014/main" id="{F62B81A2-9B34-43F4-977A-D27549E8579C}"/>
              </a:ext>
            </a:extLst>
          </p:cNvPr>
          <p:cNvSpPr>
            <a:spLocks noGrp="1"/>
          </p:cNvSpPr>
          <p:nvPr>
            <p:ph type="title"/>
          </p:nvPr>
        </p:nvSpPr>
        <p:spPr>
          <a:xfrm>
            <a:off x="406400" y="286604"/>
            <a:ext cx="10749280" cy="702292"/>
          </a:xfrm>
        </p:spPr>
        <p:txBody>
          <a:bodyPr/>
          <a:lstStyle/>
          <a:p>
            <a:r>
              <a:rPr lang="en-GB" noProof="0" dirty="0"/>
              <a:t>Results [</a:t>
            </a:r>
            <a:r>
              <a:rPr lang="en-GB" dirty="0"/>
              <a:t>Achieved</a:t>
            </a:r>
            <a:r>
              <a:rPr lang="en-GB" noProof="0" dirty="0"/>
              <a:t>]</a:t>
            </a:r>
          </a:p>
        </p:txBody>
      </p:sp>
      <p:graphicFrame>
        <p:nvGraphicFramePr>
          <p:cNvPr id="4" name="Tabela 3">
            <a:extLst>
              <a:ext uri="{FF2B5EF4-FFF2-40B4-BE49-F238E27FC236}">
                <a16:creationId xmlns:a16="http://schemas.microsoft.com/office/drawing/2014/main" id="{6245D76D-47C6-4941-B6FC-A65BCCB5512B}"/>
              </a:ext>
            </a:extLst>
          </p:cNvPr>
          <p:cNvGraphicFramePr>
            <a:graphicFrameLocks noGrp="1"/>
          </p:cNvGraphicFramePr>
          <p:nvPr>
            <p:extLst>
              <p:ext uri="{D42A27DB-BD31-4B8C-83A1-F6EECF244321}">
                <p14:modId xmlns:p14="http://schemas.microsoft.com/office/powerpoint/2010/main" val="2576299293"/>
              </p:ext>
            </p:extLst>
          </p:nvPr>
        </p:nvGraphicFramePr>
        <p:xfrm>
          <a:off x="1896323" y="1462135"/>
          <a:ext cx="6096000" cy="4074160"/>
        </p:xfrm>
        <a:graphic>
          <a:graphicData uri="http://schemas.openxmlformats.org/drawingml/2006/table">
            <a:tbl>
              <a:tblPr firstRow="1" bandRow="1">
                <a:tableStyleId>{5940675A-B579-460E-94D1-54222C63F5DA}</a:tableStyleId>
              </a:tblPr>
              <a:tblGrid>
                <a:gridCol w="2365951">
                  <a:extLst>
                    <a:ext uri="{9D8B030D-6E8A-4147-A177-3AD203B41FA5}">
                      <a16:colId xmlns:a16="http://schemas.microsoft.com/office/drawing/2014/main" val="1898086420"/>
                    </a:ext>
                  </a:extLst>
                </a:gridCol>
                <a:gridCol w="1698049">
                  <a:extLst>
                    <a:ext uri="{9D8B030D-6E8A-4147-A177-3AD203B41FA5}">
                      <a16:colId xmlns:a16="http://schemas.microsoft.com/office/drawing/2014/main" val="433975493"/>
                    </a:ext>
                  </a:extLst>
                </a:gridCol>
                <a:gridCol w="2032000">
                  <a:extLst>
                    <a:ext uri="{9D8B030D-6E8A-4147-A177-3AD203B41FA5}">
                      <a16:colId xmlns:a16="http://schemas.microsoft.com/office/drawing/2014/main" val="2735314572"/>
                    </a:ext>
                  </a:extLst>
                </a:gridCol>
              </a:tblGrid>
              <a:tr h="275497">
                <a:tc>
                  <a:txBody>
                    <a:bodyPr/>
                    <a:lstStyle/>
                    <a:p>
                      <a:pPr algn="ctr"/>
                      <a:endParaRPr lang="en-GB" b="1" dirty="0">
                        <a:solidFill>
                          <a:schemeClr val="bg1"/>
                        </a:solidFill>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E1"/>
                    </a:solidFill>
                  </a:tcPr>
                </a:tc>
                <a:tc>
                  <a:txBody>
                    <a:bodyPr/>
                    <a:lstStyle/>
                    <a:p>
                      <a:pPr algn="ctr"/>
                      <a:r>
                        <a:rPr lang="en-GB" b="1" dirty="0">
                          <a:solidFill>
                            <a:schemeClr val="bg1"/>
                          </a:solidFill>
                          <a:latin typeface="Arial" panose="020B0604020202020204" pitchFamily="34" charset="0"/>
                          <a:cs typeface="Arial" panose="020B0604020202020204" pitchFamily="34" charset="0"/>
                        </a:rPr>
                        <a:t>Before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E1"/>
                    </a:solidFill>
                  </a:tcPr>
                </a:tc>
                <a:tc>
                  <a:txBody>
                    <a:bodyPr/>
                    <a:lstStyle/>
                    <a:p>
                      <a:pPr algn="ctr"/>
                      <a:r>
                        <a:rPr lang="en-GB" b="1" dirty="0">
                          <a:solidFill>
                            <a:schemeClr val="bg1"/>
                          </a:solidFill>
                          <a:latin typeface="Arial" panose="020B0604020202020204" pitchFamily="34" charset="0"/>
                          <a:cs typeface="Arial" panose="020B0604020202020204" pitchFamily="34" charset="0"/>
                        </a:rPr>
                        <a:t>Now</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E1"/>
                    </a:solidFill>
                  </a:tcPr>
                </a:tc>
                <a:extLst>
                  <a:ext uri="{0D108BD9-81ED-4DB2-BD59-A6C34878D82A}">
                    <a16:rowId xmlns:a16="http://schemas.microsoft.com/office/drawing/2014/main" val="4060462890"/>
                  </a:ext>
                </a:extLst>
              </a:tr>
              <a:tr h="370840">
                <a:tc>
                  <a:txBody>
                    <a:bodyPr/>
                    <a:lstStyle/>
                    <a:p>
                      <a:r>
                        <a:rPr lang="en-GB" dirty="0">
                          <a:latin typeface="Arial" panose="020B0604020202020204" pitchFamily="34" charset="0"/>
                          <a:cs typeface="Arial" panose="020B0604020202020204" pitchFamily="34" charset="0"/>
                        </a:rPr>
                        <a:t>Road </a:t>
                      </a:r>
                      <a:r>
                        <a:rPr lang="en-GB" noProof="0" dirty="0">
                          <a:latin typeface="Arial" panose="020B0604020202020204" pitchFamily="34" charset="0"/>
                          <a:cs typeface="Arial" panose="020B0604020202020204" pitchFamily="34" charset="0"/>
                        </a:rPr>
                        <a:t>attribute</a:t>
                      </a:r>
                      <a:r>
                        <a:rPr lang="en-GB" dirty="0">
                          <a:latin typeface="Arial" panose="020B0604020202020204" pitchFamily="34" charset="0"/>
                          <a:cs typeface="Arial" panose="020B0604020202020204" pitchFamily="34" charset="0"/>
                        </a:rPr>
                        <a:t> 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r>
                        <a:rPr lang="en-GB" dirty="0">
                          <a:latin typeface="Arial" panose="020B0604020202020204" pitchFamily="34" charset="0"/>
                          <a:cs typeface="Arial" panose="020B0604020202020204" pitchFamily="34" charset="0"/>
                        </a:rPr>
                        <a:t>Stars 0 -1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r>
                        <a:rPr lang="en-GB" dirty="0">
                          <a:latin typeface="Arial" panose="020B0604020202020204" pitchFamily="34" charset="0"/>
                          <a:cs typeface="Arial" panose="020B0604020202020204" pitchFamily="34" charset="0"/>
                        </a:rPr>
                        <a:t>4-5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extLst>
                  <a:ext uri="{0D108BD9-81ED-4DB2-BD59-A6C34878D82A}">
                    <a16:rowId xmlns:a16="http://schemas.microsoft.com/office/drawing/2014/main" val="722812576"/>
                  </a:ext>
                </a:extLst>
              </a:tr>
              <a:tr h="370840">
                <a:tc>
                  <a:txBody>
                    <a:bodyPr/>
                    <a:lstStyle/>
                    <a:p>
                      <a:r>
                        <a:rPr lang="en-GB" dirty="0">
                          <a:latin typeface="Arial" panose="020B0604020202020204" pitchFamily="34" charset="0"/>
                          <a:cs typeface="Arial" panose="020B0604020202020204" pitchFamily="34" charset="0"/>
                        </a:rPr>
                        <a:t>Road attribute 2</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r>
                        <a:rPr lang="en-GB" dirty="0">
                          <a:latin typeface="Arial" panose="020B0604020202020204" pitchFamily="34" charset="0"/>
                          <a:cs typeface="Arial" panose="020B0604020202020204" pitchFamily="34" charset="0"/>
                        </a:rPr>
                        <a:t>Stars 0- 1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r>
                        <a:rPr lang="en-GB" dirty="0">
                          <a:latin typeface="Arial" panose="020B0604020202020204" pitchFamily="34" charset="0"/>
                          <a:cs typeface="Arial" panose="020B0604020202020204" pitchFamily="34" charset="0"/>
                        </a:rPr>
                        <a:t>4-5</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extLst>
                  <a:ext uri="{0D108BD9-81ED-4DB2-BD59-A6C34878D82A}">
                    <a16:rowId xmlns:a16="http://schemas.microsoft.com/office/drawing/2014/main" val="42307729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Speed limit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50km/h</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Arial" panose="020B0604020202020204" pitchFamily="34" charset="0"/>
                          <a:cs typeface="Arial" panose="020B0604020202020204" pitchFamily="34" charset="0"/>
                        </a:rPr>
                        <a:t>30km/h</a:t>
                      </a:r>
                      <a:endParaRPr lang="en-GB"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extLst>
                  <a:ext uri="{0D108BD9-81ED-4DB2-BD59-A6C34878D82A}">
                    <a16:rowId xmlns:a16="http://schemas.microsoft.com/office/drawing/2014/main" val="31094439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Traffic supervisor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no</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Arial" panose="020B0604020202020204" pitchFamily="34" charset="0"/>
                          <a:cs typeface="Arial" panose="020B0604020202020204" pitchFamily="34" charset="0"/>
                        </a:rPr>
                        <a:t>YES</a:t>
                      </a:r>
                      <a:endParaRPr lang="en-GB"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extLst>
                  <a:ext uri="{0D108BD9-81ED-4DB2-BD59-A6C34878D82A}">
                    <a16:rowId xmlns:a16="http://schemas.microsoft.com/office/drawing/2014/main" val="1000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Arial" panose="020B0604020202020204" pitchFamily="34" charset="0"/>
                          <a:cs typeface="Arial" panose="020B0604020202020204" pitchFamily="34" charset="0"/>
                        </a:rPr>
                        <a:t>Road condition</a:t>
                      </a:r>
                      <a:endParaRPr lang="en-GB"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poor</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Good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extLst>
                  <a:ext uri="{0D108BD9-81ED-4DB2-BD59-A6C34878D82A}">
                    <a16:rowId xmlns:a16="http://schemas.microsoft.com/office/drawing/2014/main" val="100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Arial" panose="020B0604020202020204" pitchFamily="34" charset="0"/>
                          <a:cs typeface="Arial" panose="020B0604020202020204" pitchFamily="34" charset="0"/>
                        </a:rPr>
                        <a:t>Curve</a:t>
                      </a:r>
                      <a:endParaRPr lang="en-GB"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Arial" panose="020B0604020202020204" pitchFamily="34" charset="0"/>
                          <a:cs typeface="Arial" panose="020B0604020202020204" pitchFamily="34" charset="0"/>
                        </a:rPr>
                        <a:t>Moderate</a:t>
                      </a:r>
                      <a:endParaRPr lang="en-GB"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Moderate - Safe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extLst>
                  <a:ext uri="{0D108BD9-81ED-4DB2-BD59-A6C34878D82A}">
                    <a16:rowId xmlns:a16="http://schemas.microsoft.com/office/drawing/2014/main" val="1000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Walk path</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No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Available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extLst>
                  <a:ext uri="{0D108BD9-81ED-4DB2-BD59-A6C34878D82A}">
                    <a16:rowId xmlns:a16="http://schemas.microsoft.com/office/drawing/2014/main" val="100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Crossing &amp; Signage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No</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Available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extLst>
                  <a:ext uri="{0D108BD9-81ED-4DB2-BD59-A6C34878D82A}">
                    <a16:rowId xmlns:a16="http://schemas.microsoft.com/office/drawing/2014/main" val="1000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Bus stand</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No</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Available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extLst>
                  <a:ext uri="{0D108BD9-81ED-4DB2-BD59-A6C34878D82A}">
                    <a16:rowId xmlns:a16="http://schemas.microsoft.com/office/drawing/2014/main" val="100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Railings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No </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Available</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5EF0F7"/>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7697769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During construction</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grpSp>
        <p:nvGrpSpPr>
          <p:cNvPr id="11" name="Group 10"/>
          <p:cNvGrpSpPr/>
          <p:nvPr/>
        </p:nvGrpSpPr>
        <p:grpSpPr>
          <a:xfrm>
            <a:off x="146360" y="1324225"/>
            <a:ext cx="11808442" cy="4705267"/>
            <a:chOff x="146360" y="1324225"/>
            <a:chExt cx="11808442" cy="4705267"/>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6360" y="1343131"/>
              <a:ext cx="2737875" cy="4671761"/>
            </a:xfrm>
            <a:prstGeom prst="rect">
              <a:avLst/>
            </a:prstGeom>
          </p:spPr>
        </p:pic>
        <p:pic>
          <p:nvPicPr>
            <p:cNvPr id="8" name="Picture 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939717" y="1327408"/>
              <a:ext cx="3366112" cy="4687485"/>
            </a:xfrm>
            <a:prstGeom prst="rect">
              <a:avLst/>
            </a:prstGeom>
          </p:spPr>
        </p:pic>
        <p:pic>
          <p:nvPicPr>
            <p:cNvPr id="10" name="Picture 9"/>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392187" y="1324225"/>
              <a:ext cx="5562615" cy="4705267"/>
            </a:xfrm>
            <a:prstGeom prst="rect">
              <a:avLst/>
            </a:prstGeom>
          </p:spPr>
        </p:pic>
      </p:grpSp>
    </p:spTree>
    <p:extLst>
      <p:ext uri="{BB962C8B-B14F-4D97-AF65-F5344CB8AC3E}">
        <p14:creationId xmlns:p14="http://schemas.microsoft.com/office/powerpoint/2010/main" val="2605622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08A8D2-C22C-4A07-8CE9-128C3AEE77E2}"/>
              </a:ext>
            </a:extLst>
          </p:cNvPr>
          <p:cNvSpPr>
            <a:spLocks noGrp="1"/>
          </p:cNvSpPr>
          <p:nvPr>
            <p:ph type="title"/>
          </p:nvPr>
        </p:nvSpPr>
        <p:spPr/>
        <p:txBody>
          <a:bodyPr/>
          <a:lstStyle/>
          <a:p>
            <a:r>
              <a:rPr lang="en-GB" noProof="0" dirty="0"/>
              <a:t>Key notes- </a:t>
            </a:r>
            <a:r>
              <a:rPr lang="en-GB" dirty="0">
                <a:solidFill>
                  <a:srgbClr val="FF0000"/>
                </a:solidFill>
              </a:rPr>
              <a:t>Before development</a:t>
            </a:r>
            <a:endParaRPr lang="en-GB" noProof="0" dirty="0"/>
          </a:p>
        </p:txBody>
      </p:sp>
      <p:sp>
        <p:nvSpPr>
          <p:cNvPr id="3" name="Espaço Reservado para Conteúdo 2">
            <a:extLst>
              <a:ext uri="{FF2B5EF4-FFF2-40B4-BE49-F238E27FC236}">
                <a16:creationId xmlns:a16="http://schemas.microsoft.com/office/drawing/2014/main" id="{D8836E68-310D-47E5-9D56-95F201483B0C}"/>
              </a:ext>
            </a:extLst>
          </p:cNvPr>
          <p:cNvSpPr>
            <a:spLocks noGrp="1"/>
          </p:cNvSpPr>
          <p:nvPr>
            <p:ph idx="1"/>
          </p:nvPr>
        </p:nvSpPr>
        <p:spPr>
          <a:xfrm>
            <a:off x="626238" y="1408283"/>
            <a:ext cx="10161475" cy="4621035"/>
          </a:xfrm>
        </p:spPr>
        <p:txBody>
          <a:bodyPr>
            <a:noAutofit/>
          </a:bodyPr>
          <a:lstStyle/>
          <a:p>
            <a:pPr lvl="0"/>
            <a:r>
              <a:rPr lang="en-GB" sz="2000" noProof="0" dirty="0"/>
              <a:t> 15 schools were screened to evaluate the current status in relation to the safety of the road and the surrounding areas of the school.</a:t>
            </a:r>
          </a:p>
          <a:p>
            <a:pPr lvl="0"/>
            <a:r>
              <a:rPr lang="en-GB" sz="2000" noProof="0" dirty="0"/>
              <a:t> Project team met all 15 Principles of selected schools, in order to obtain consent to take  photographs of students travelling to school and the surroundings roads of the school.</a:t>
            </a:r>
          </a:p>
          <a:p>
            <a:pPr lvl="0"/>
            <a:r>
              <a:rPr lang="en-GB" sz="2000" noProof="0" dirty="0"/>
              <a:t> They were enlightened of the fact that globally</a:t>
            </a:r>
            <a:r>
              <a:rPr lang="en-GB" sz="2000" dirty="0"/>
              <a:t>, every 3-4 minutes, a </a:t>
            </a:r>
            <a:r>
              <a:rPr lang="en-GB" sz="2000" noProof="0" dirty="0"/>
              <a:t>child dies on the road due to road accidents. </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Tree>
    <p:extLst>
      <p:ext uri="{BB962C8B-B14F-4D97-AF65-F5344CB8AC3E}">
        <p14:creationId xmlns:p14="http://schemas.microsoft.com/office/powerpoint/2010/main" val="346194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grpSp>
        <p:nvGrpSpPr>
          <p:cNvPr id="12" name="Group 11"/>
          <p:cNvGrpSpPr/>
          <p:nvPr/>
        </p:nvGrpSpPr>
        <p:grpSpPr>
          <a:xfrm>
            <a:off x="317509" y="1299333"/>
            <a:ext cx="11732746" cy="4763070"/>
            <a:chOff x="317509" y="1299333"/>
            <a:chExt cx="11732746" cy="4763070"/>
          </a:xfrm>
        </p:grpSpPr>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19010" y="1300168"/>
              <a:ext cx="5331245" cy="4762235"/>
            </a:xfrm>
            <a:prstGeom prst="rect">
              <a:avLst/>
            </a:prstGeom>
          </p:spPr>
        </p:pic>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17509" y="1299333"/>
              <a:ext cx="6301549" cy="4741107"/>
            </a:xfrm>
            <a:prstGeom prst="rect">
              <a:avLst/>
            </a:prstGeom>
          </p:spPr>
        </p:pic>
      </p:grpSp>
      <p:sp>
        <p:nvSpPr>
          <p:cNvPr id="11" name="Title 1"/>
          <p:cNvSpPr>
            <a:spLocks noGrp="1"/>
          </p:cNvSpPr>
          <p:nvPr>
            <p:ph type="title"/>
          </p:nvPr>
        </p:nvSpPr>
        <p:spPr>
          <a:xfrm>
            <a:off x="406400" y="286604"/>
            <a:ext cx="10749280" cy="702292"/>
          </a:xfrm>
        </p:spPr>
        <p:txBody>
          <a:bodyPr/>
          <a:lstStyle/>
          <a:p>
            <a:r>
              <a:rPr lang="en-US" dirty="0"/>
              <a:t>During construction</a:t>
            </a:r>
          </a:p>
        </p:txBody>
      </p:sp>
    </p:spTree>
    <p:extLst>
      <p:ext uri="{BB962C8B-B14F-4D97-AF65-F5344CB8AC3E}">
        <p14:creationId xmlns:p14="http://schemas.microsoft.com/office/powerpoint/2010/main" val="21220580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grpSp>
        <p:nvGrpSpPr>
          <p:cNvPr id="9" name="Group 8"/>
          <p:cNvGrpSpPr/>
          <p:nvPr/>
        </p:nvGrpSpPr>
        <p:grpSpPr>
          <a:xfrm>
            <a:off x="441184" y="1326706"/>
            <a:ext cx="11615795" cy="4804981"/>
            <a:chOff x="441184" y="1326706"/>
            <a:chExt cx="11615795" cy="4804981"/>
          </a:xfrm>
        </p:grpSpPr>
        <p:pic>
          <p:nvPicPr>
            <p:cNvPr id="5" name="Picture 4"/>
            <p:cNvPicPr>
              <a:picLocks noChangeAspect="1"/>
            </p:cNvPicPr>
            <p:nvPr/>
          </p:nvPicPr>
          <p:blipFill rotWithShape="1">
            <a:blip r:embed="rId3" cstate="email">
              <a:extLst>
                <a:ext uri="{28A0092B-C50C-407E-A947-70E740481C1C}">
                  <a14:useLocalDpi xmlns:a14="http://schemas.microsoft.com/office/drawing/2010/main"/>
                </a:ext>
              </a:extLst>
            </a:blip>
            <a:srcRect l="-2"/>
            <a:stretch/>
          </p:blipFill>
          <p:spPr>
            <a:xfrm>
              <a:off x="441184" y="1326706"/>
              <a:ext cx="2303019" cy="4775783"/>
            </a:xfrm>
            <a:prstGeom prst="rect">
              <a:avLst/>
            </a:prstGeom>
          </p:spPr>
        </p:pic>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846377" y="1332810"/>
              <a:ext cx="6210235" cy="4798877"/>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49801" y="1337132"/>
              <a:ext cx="2907178" cy="4783044"/>
            </a:xfrm>
            <a:prstGeom prst="rect">
              <a:avLst/>
            </a:prstGeom>
          </p:spPr>
        </p:pic>
      </p:grpSp>
      <p:sp>
        <p:nvSpPr>
          <p:cNvPr id="10" name="Title 1"/>
          <p:cNvSpPr txBox="1">
            <a:spLocks/>
          </p:cNvSpPr>
          <p:nvPr/>
        </p:nvSpPr>
        <p:spPr>
          <a:xfrm>
            <a:off x="558800" y="439004"/>
            <a:ext cx="10749280" cy="702292"/>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000" b="1" kern="1200" spc="-50" baseline="0">
                <a:solidFill>
                  <a:srgbClr val="00B0E1"/>
                </a:solidFill>
                <a:latin typeface="Arial" panose="020B0604020202020204" pitchFamily="34" charset="0"/>
                <a:ea typeface="+mj-ea"/>
                <a:cs typeface="Arial" panose="020B0604020202020204" pitchFamily="34" charset="0"/>
              </a:defRPr>
            </a:lvl1pPr>
          </a:lstStyle>
          <a:p>
            <a:r>
              <a:rPr lang="en-US" dirty="0"/>
              <a:t>During construction</a:t>
            </a:r>
          </a:p>
        </p:txBody>
      </p:sp>
    </p:spTree>
    <p:extLst>
      <p:ext uri="{BB962C8B-B14F-4D97-AF65-F5344CB8AC3E}">
        <p14:creationId xmlns:p14="http://schemas.microsoft.com/office/powerpoint/2010/main" val="21220580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3319" y="684621"/>
            <a:ext cx="7341376" cy="5432467"/>
          </a:xfrm>
          <a:prstGeom prst="rect">
            <a:avLst/>
          </a:prstGeom>
        </p:spPr>
      </p:pic>
      <p:sp>
        <p:nvSpPr>
          <p:cNvPr id="2" name="Title 1"/>
          <p:cNvSpPr>
            <a:spLocks noGrp="1"/>
          </p:cNvSpPr>
          <p:nvPr>
            <p:ph type="title"/>
          </p:nvPr>
        </p:nvSpPr>
        <p:spPr>
          <a:xfrm>
            <a:off x="406400" y="-122168"/>
            <a:ext cx="10749280" cy="702292"/>
          </a:xfrm>
        </p:spPr>
        <p:txBody>
          <a:bodyPr/>
          <a:lstStyle/>
          <a:p>
            <a:r>
              <a:rPr lang="en-US" dirty="0"/>
              <a:t>Upon completion – in front of school</a:t>
            </a:r>
          </a:p>
        </p:txBody>
      </p:sp>
      <p:pic>
        <p:nvPicPr>
          <p:cNvPr id="8" name="Picture 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218569" y="693003"/>
            <a:ext cx="3123166" cy="5424086"/>
          </a:xfrm>
          <a:prstGeom prst="rect">
            <a:avLst/>
          </a:prstGeom>
        </p:spPr>
      </p:pic>
    </p:spTree>
    <p:extLst>
      <p:ext uri="{BB962C8B-B14F-4D97-AF65-F5344CB8AC3E}">
        <p14:creationId xmlns:p14="http://schemas.microsoft.com/office/powerpoint/2010/main" val="21220580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grpSp>
        <p:nvGrpSpPr>
          <p:cNvPr id="15" name="Group 14"/>
          <p:cNvGrpSpPr/>
          <p:nvPr/>
        </p:nvGrpSpPr>
        <p:grpSpPr>
          <a:xfrm>
            <a:off x="347749" y="1496703"/>
            <a:ext cx="11660485" cy="3567901"/>
            <a:chOff x="347749" y="1496703"/>
            <a:chExt cx="11660485" cy="3567901"/>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57368" y="1511821"/>
              <a:ext cx="4750866" cy="3523993"/>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474094" y="1511821"/>
              <a:ext cx="4718925" cy="3552781"/>
            </a:xfrm>
            <a:prstGeom prst="rect">
              <a:avLst/>
            </a:prstGeom>
          </p:spPr>
        </p:pic>
        <p:pic>
          <p:nvPicPr>
            <p:cNvPr id="5" name="Picture 4"/>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47749" y="1496703"/>
              <a:ext cx="2026185" cy="3567901"/>
            </a:xfrm>
            <a:prstGeom prst="rect">
              <a:avLst/>
            </a:prstGeom>
          </p:spPr>
        </p:pic>
      </p:grpSp>
    </p:spTree>
    <p:extLst>
      <p:ext uri="{BB962C8B-B14F-4D97-AF65-F5344CB8AC3E}">
        <p14:creationId xmlns:p14="http://schemas.microsoft.com/office/powerpoint/2010/main" val="21220580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
        <p:nvSpPr>
          <p:cNvPr id="7" name="Title 6"/>
          <p:cNvSpPr>
            <a:spLocks noGrp="1"/>
          </p:cNvSpPr>
          <p:nvPr>
            <p:ph type="title"/>
          </p:nvPr>
        </p:nvSpPr>
        <p:spPr/>
        <p:txBody>
          <a:bodyPr>
            <a:normAutofit fontScale="90000"/>
          </a:bodyPr>
          <a:lstStyle/>
          <a:p>
            <a:r>
              <a:rPr lang="en-US" dirty="0"/>
              <a:t>New bus stand, school name board, branding</a:t>
            </a:r>
          </a:p>
        </p:txBody>
      </p:sp>
      <p:grpSp>
        <p:nvGrpSpPr>
          <p:cNvPr id="10" name="Group 9"/>
          <p:cNvGrpSpPr/>
          <p:nvPr/>
        </p:nvGrpSpPr>
        <p:grpSpPr>
          <a:xfrm>
            <a:off x="444250" y="1430727"/>
            <a:ext cx="11605432" cy="4511170"/>
            <a:chOff x="444250" y="1430727"/>
            <a:chExt cx="11605432" cy="451117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88041" y="1430727"/>
              <a:ext cx="4961641" cy="4511170"/>
            </a:xfrm>
            <a:prstGeom prst="rect">
              <a:avLst/>
            </a:prstGeom>
          </p:spPr>
        </p:pic>
        <p:pic>
          <p:nvPicPr>
            <p:cNvPr id="9" name="Pictur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44250" y="1430728"/>
              <a:ext cx="6503841" cy="4493563"/>
            </a:xfrm>
            <a:prstGeom prst="rect">
              <a:avLst/>
            </a:prstGeom>
          </p:spPr>
        </p:pic>
      </p:grpSp>
    </p:spTree>
    <p:extLst>
      <p:ext uri="{BB962C8B-B14F-4D97-AF65-F5344CB8AC3E}">
        <p14:creationId xmlns:p14="http://schemas.microsoft.com/office/powerpoint/2010/main" val="11961942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Crossing line &amp; front view with display boards</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grpSp>
        <p:nvGrpSpPr>
          <p:cNvPr id="9" name="Group 8"/>
          <p:cNvGrpSpPr/>
          <p:nvPr/>
        </p:nvGrpSpPr>
        <p:grpSpPr>
          <a:xfrm>
            <a:off x="189759" y="1531432"/>
            <a:ext cx="11838027" cy="4468863"/>
            <a:chOff x="189759" y="1531432"/>
            <a:chExt cx="11838027" cy="4468863"/>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9759" y="1531432"/>
              <a:ext cx="6057684" cy="4436017"/>
            </a:xfrm>
            <a:prstGeom prst="rect">
              <a:avLst/>
            </a:prstGeom>
          </p:spPr>
        </p:pic>
        <p:pic>
          <p:nvPicPr>
            <p:cNvPr id="8" name="Pictur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14914" y="1544217"/>
              <a:ext cx="5712872" cy="4456078"/>
            </a:xfrm>
            <a:prstGeom prst="rect">
              <a:avLst/>
            </a:prstGeom>
          </p:spPr>
        </p:pic>
      </p:grpSp>
    </p:spTree>
    <p:extLst>
      <p:ext uri="{BB962C8B-B14F-4D97-AF65-F5344CB8AC3E}">
        <p14:creationId xmlns:p14="http://schemas.microsoft.com/office/powerpoint/2010/main" val="21220580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038" y="286604"/>
            <a:ext cx="12036963" cy="702292"/>
          </a:xfrm>
        </p:spPr>
        <p:txBody>
          <a:bodyPr>
            <a:noAutofit/>
          </a:bodyPr>
          <a:lstStyle/>
          <a:p>
            <a:r>
              <a:rPr lang="en-US" sz="3200" dirty="0"/>
              <a:t>Branding, Railings, traffic signs, rain water drainage (covered)</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35713" y="1491495"/>
            <a:ext cx="3165256" cy="4348208"/>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1410" y="1484906"/>
            <a:ext cx="3008037" cy="4351145"/>
          </a:xfrm>
          <a:prstGeom prst="rect">
            <a:avLst/>
          </a:prstGeom>
        </p:spPr>
      </p:pic>
      <p:pic>
        <p:nvPicPr>
          <p:cNvPr id="9" name="Picture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56709" y="1511821"/>
            <a:ext cx="5072590" cy="4354084"/>
          </a:xfrm>
          <a:prstGeom prst="rect">
            <a:avLst/>
          </a:prstGeom>
        </p:spPr>
      </p:pic>
    </p:spTree>
    <p:extLst>
      <p:ext uri="{BB962C8B-B14F-4D97-AF65-F5344CB8AC3E}">
        <p14:creationId xmlns:p14="http://schemas.microsoft.com/office/powerpoint/2010/main" val="4978548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8073" y="2750879"/>
            <a:ext cx="10749280" cy="702292"/>
          </a:xfrm>
        </p:spPr>
        <p:txBody>
          <a:bodyPr>
            <a:noAutofit/>
          </a:bodyPr>
          <a:lstStyle/>
          <a:p>
            <a:pPr algn="ctr"/>
            <a:r>
              <a:rPr lang="en-US" sz="6000" dirty="0"/>
              <a:t>Rating Appendix </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Tree>
    <p:extLst>
      <p:ext uri="{BB962C8B-B14F-4D97-AF65-F5344CB8AC3E}">
        <p14:creationId xmlns:p14="http://schemas.microsoft.com/office/powerpoint/2010/main" val="24780164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Star rating – final outcome</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6482" y="1134493"/>
            <a:ext cx="8605119" cy="4889273"/>
          </a:xfrm>
          <a:prstGeom prst="rect">
            <a:avLst/>
          </a:prstGeom>
        </p:spPr>
      </p:pic>
    </p:spTree>
    <p:extLst>
      <p:ext uri="{BB962C8B-B14F-4D97-AF65-F5344CB8AC3E}">
        <p14:creationId xmlns:p14="http://schemas.microsoft.com/office/powerpoint/2010/main" val="21220580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iRAP</a:t>
            </a:r>
            <a:r>
              <a:rPr lang="en-US" dirty="0"/>
              <a:t> Rating</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8233" y="2010723"/>
            <a:ext cx="5527413" cy="3259868"/>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03138" y="1999598"/>
            <a:ext cx="5611041" cy="3305558"/>
          </a:xfrm>
          <a:prstGeom prst="rect">
            <a:avLst/>
          </a:prstGeom>
        </p:spPr>
      </p:pic>
    </p:spTree>
    <p:extLst>
      <p:ext uri="{BB962C8B-B14F-4D97-AF65-F5344CB8AC3E}">
        <p14:creationId xmlns:p14="http://schemas.microsoft.com/office/powerpoint/2010/main" val="2122058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08A8D2-C22C-4A07-8CE9-128C3AEE77E2}"/>
              </a:ext>
            </a:extLst>
          </p:cNvPr>
          <p:cNvSpPr>
            <a:spLocks noGrp="1"/>
          </p:cNvSpPr>
          <p:nvPr>
            <p:ph type="title"/>
          </p:nvPr>
        </p:nvSpPr>
        <p:spPr/>
        <p:txBody>
          <a:bodyPr/>
          <a:lstStyle/>
          <a:p>
            <a:r>
              <a:rPr lang="en-GB" noProof="0"/>
              <a:t>Key notes</a:t>
            </a:r>
          </a:p>
        </p:txBody>
      </p:sp>
      <p:sp>
        <p:nvSpPr>
          <p:cNvPr id="3" name="Espaço Reservado para Conteúdo 2">
            <a:extLst>
              <a:ext uri="{FF2B5EF4-FFF2-40B4-BE49-F238E27FC236}">
                <a16:creationId xmlns:a16="http://schemas.microsoft.com/office/drawing/2014/main" id="{D8836E68-310D-47E5-9D56-95F201483B0C}"/>
              </a:ext>
            </a:extLst>
          </p:cNvPr>
          <p:cNvSpPr>
            <a:spLocks noGrp="1"/>
          </p:cNvSpPr>
          <p:nvPr>
            <p:ph idx="1"/>
          </p:nvPr>
        </p:nvSpPr>
        <p:spPr>
          <a:xfrm>
            <a:off x="570416" y="1310585"/>
            <a:ext cx="11082547" cy="4621035"/>
          </a:xfrm>
        </p:spPr>
        <p:txBody>
          <a:bodyPr>
            <a:noAutofit/>
          </a:bodyPr>
          <a:lstStyle/>
          <a:p>
            <a:pPr lvl="0"/>
            <a:r>
              <a:rPr lang="en-GB" sz="2000" noProof="0" dirty="0"/>
              <a:t> They were also educated on varied projects such as: Prevent children in travelling in footboards of busses and trains; importance of accompanying children with helmets on motorbikes; importance of wearing a helmet when cycling on roads; child restraining in vehicles; the rules to be followed when walking on footpaths and pedestrian crossings on main roads; conducted by AA Ceylon with the grant assistance of FIA under UN's DECADE OF ACTION FOR ROAD SAFETY.</a:t>
            </a:r>
          </a:p>
          <a:p>
            <a:r>
              <a:rPr lang="en-GB" sz="2000" noProof="0" dirty="0"/>
              <a:t> Every Principal offered 100% of their commitment to come on board (if selected after final analysis) and support any project that is conducted to improve the safety standards in the vicinity of their schools. </a:t>
            </a:r>
          </a:p>
          <a:p>
            <a:pPr lvl="0"/>
            <a:endParaRPr lang="en-GB" sz="2000" noProof="0" dirty="0"/>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Tree>
    <p:extLst>
      <p:ext uri="{BB962C8B-B14F-4D97-AF65-F5344CB8AC3E}">
        <p14:creationId xmlns:p14="http://schemas.microsoft.com/office/powerpoint/2010/main" val="33157586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2221" y="2025707"/>
            <a:ext cx="5635353" cy="3290234"/>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65735" y="2029930"/>
            <a:ext cx="5544893" cy="3261445"/>
          </a:xfrm>
          <a:prstGeom prst="rect">
            <a:avLst/>
          </a:prstGeom>
        </p:spPr>
      </p:pic>
    </p:spTree>
    <p:extLst>
      <p:ext uri="{BB962C8B-B14F-4D97-AF65-F5344CB8AC3E}">
        <p14:creationId xmlns:p14="http://schemas.microsoft.com/office/powerpoint/2010/main" val="32185736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4961" y="1821542"/>
            <a:ext cx="5461177" cy="3207153"/>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66763" y="1834644"/>
            <a:ext cx="5463597" cy="3220465"/>
          </a:xfrm>
          <a:prstGeom prst="rect">
            <a:avLst/>
          </a:prstGeom>
        </p:spPr>
      </p:pic>
    </p:spTree>
    <p:extLst>
      <p:ext uri="{BB962C8B-B14F-4D97-AF65-F5344CB8AC3E}">
        <p14:creationId xmlns:p14="http://schemas.microsoft.com/office/powerpoint/2010/main" val="32185736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8217" y="1728834"/>
            <a:ext cx="5322080" cy="3163798"/>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48222" y="1730110"/>
            <a:ext cx="5430938" cy="3189395"/>
          </a:xfrm>
          <a:prstGeom prst="rect">
            <a:avLst/>
          </a:prstGeom>
        </p:spPr>
      </p:pic>
    </p:spTree>
    <p:extLst>
      <p:ext uri="{BB962C8B-B14F-4D97-AF65-F5344CB8AC3E}">
        <p14:creationId xmlns:p14="http://schemas.microsoft.com/office/powerpoint/2010/main" val="32185736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8466" y="1749840"/>
            <a:ext cx="5609342" cy="3300917"/>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74599" y="1757980"/>
            <a:ext cx="5563982" cy="3275002"/>
          </a:xfrm>
          <a:prstGeom prst="rect">
            <a:avLst/>
          </a:prstGeom>
        </p:spPr>
      </p:pic>
    </p:spTree>
    <p:extLst>
      <p:ext uri="{BB962C8B-B14F-4D97-AF65-F5344CB8AC3E}">
        <p14:creationId xmlns:p14="http://schemas.microsoft.com/office/powerpoint/2010/main" val="32185736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9754" y="1880746"/>
            <a:ext cx="5632933" cy="3284013"/>
          </a:xfrm>
          <a:prstGeom prst="rect">
            <a:avLst/>
          </a:prstGeom>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79880" y="1887583"/>
            <a:ext cx="5804419" cy="3297965"/>
          </a:xfrm>
          <a:prstGeom prst="rect">
            <a:avLst/>
          </a:prstGeom>
        </p:spPr>
      </p:pic>
    </p:spTree>
    <p:extLst>
      <p:ext uri="{BB962C8B-B14F-4D97-AF65-F5344CB8AC3E}">
        <p14:creationId xmlns:p14="http://schemas.microsoft.com/office/powerpoint/2010/main" val="338886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08A8D2-C22C-4A07-8CE9-128C3AEE77E2}"/>
              </a:ext>
            </a:extLst>
          </p:cNvPr>
          <p:cNvSpPr>
            <a:spLocks noGrp="1"/>
          </p:cNvSpPr>
          <p:nvPr>
            <p:ph type="title"/>
          </p:nvPr>
        </p:nvSpPr>
        <p:spPr/>
        <p:txBody>
          <a:bodyPr/>
          <a:lstStyle/>
          <a:p>
            <a:r>
              <a:rPr lang="en-GB" noProof="0"/>
              <a:t>Key notes</a:t>
            </a:r>
          </a:p>
        </p:txBody>
      </p:sp>
      <p:sp>
        <p:nvSpPr>
          <p:cNvPr id="3" name="Espaço Reservado para Conteúdo 2">
            <a:extLst>
              <a:ext uri="{FF2B5EF4-FFF2-40B4-BE49-F238E27FC236}">
                <a16:creationId xmlns:a16="http://schemas.microsoft.com/office/drawing/2014/main" id="{D8836E68-310D-47E5-9D56-95F201483B0C}"/>
              </a:ext>
            </a:extLst>
          </p:cNvPr>
          <p:cNvSpPr>
            <a:spLocks noGrp="1"/>
          </p:cNvSpPr>
          <p:nvPr>
            <p:ph idx="1"/>
          </p:nvPr>
        </p:nvSpPr>
        <p:spPr>
          <a:xfrm>
            <a:off x="751839" y="1339849"/>
            <a:ext cx="10301031" cy="4535944"/>
          </a:xfrm>
        </p:spPr>
        <p:txBody>
          <a:bodyPr>
            <a:normAutofit fontScale="92500"/>
          </a:bodyPr>
          <a:lstStyle/>
          <a:p>
            <a:r>
              <a:rPr lang="en-GB" sz="1800" noProof="0" dirty="0"/>
              <a:t> Although 4 schools were shortlisted, only the most vulnerable school was selected for the project due to budgetary constrains and operational convenience.</a:t>
            </a:r>
          </a:p>
          <a:p>
            <a:pPr lvl="0"/>
            <a:r>
              <a:rPr lang="en-GB" sz="1800" noProof="0" dirty="0"/>
              <a:t> At this hour, undertaking many school projects may also not be feasible due to the aftermath of </a:t>
            </a:r>
            <a:r>
              <a:rPr lang="en-GB" sz="1800" noProof="0" dirty="0" err="1"/>
              <a:t>Covid</a:t>
            </a:r>
            <a:r>
              <a:rPr lang="en-GB" sz="1800" noProof="0" dirty="0"/>
              <a:t> 19 pandemic. Hence, Our project team evaluated the schools, audited and unanimously selected one school that is at high risk to be included in our project proposal. </a:t>
            </a:r>
          </a:p>
          <a:p>
            <a:pPr lvl="0"/>
            <a:r>
              <a:rPr lang="en-GB" sz="1800" noProof="0" dirty="0"/>
              <a:t> We have discussed with the RDA, Municipal Council (</a:t>
            </a:r>
            <a:r>
              <a:rPr lang="en-GB" sz="1800" noProof="0" dirty="0" err="1"/>
              <a:t>Pradeshiya</a:t>
            </a:r>
            <a:r>
              <a:rPr lang="en-GB" sz="1800" noProof="0" dirty="0"/>
              <a:t> </a:t>
            </a:r>
            <a:r>
              <a:rPr lang="en-GB" sz="1800" noProof="0" dirty="0" err="1"/>
              <a:t>Sabha</a:t>
            </a:r>
            <a:r>
              <a:rPr lang="en-GB" sz="1800" noProof="0" dirty="0"/>
              <a:t>), the Police and the National Council for Road Safety (NCRS) to assist us to obtain bridging funds and to ensure that all developments are carried out within legal guidelines. The response was very satisfactory. </a:t>
            </a:r>
          </a:p>
          <a:p>
            <a:pPr lvl="0"/>
            <a:r>
              <a:rPr lang="en-GB" sz="1800" noProof="0" dirty="0"/>
              <a:t> We will not request for sponsorship/ donations from private institutes/ partners for this project, since most of them have given donations to support small &amp; medium entrepreneurs effected by the lockdown.</a:t>
            </a: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Tree>
    <p:extLst>
      <p:ext uri="{BB962C8B-B14F-4D97-AF65-F5344CB8AC3E}">
        <p14:creationId xmlns:p14="http://schemas.microsoft.com/office/powerpoint/2010/main" val="346194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a:extLst>
              <a:ext uri="{FF2B5EF4-FFF2-40B4-BE49-F238E27FC236}">
                <a16:creationId xmlns:a16="http://schemas.microsoft.com/office/drawing/2014/main" id="{D8836E68-310D-47E5-9D56-95F201483B0C}"/>
              </a:ext>
            </a:extLst>
          </p:cNvPr>
          <p:cNvSpPr>
            <a:spLocks noGrp="1"/>
          </p:cNvSpPr>
          <p:nvPr>
            <p:ph idx="1"/>
          </p:nvPr>
        </p:nvSpPr>
        <p:spPr>
          <a:xfrm>
            <a:off x="751839" y="1339849"/>
            <a:ext cx="10301031" cy="4535944"/>
          </a:xfrm>
        </p:spPr>
        <p:txBody>
          <a:bodyPr>
            <a:normAutofit fontScale="77500" lnSpcReduction="20000"/>
          </a:bodyPr>
          <a:lstStyle/>
          <a:p>
            <a:pPr lvl="0"/>
            <a:r>
              <a:rPr lang="en-GB" noProof="0" dirty="0"/>
              <a:t> WP/ </a:t>
            </a:r>
            <a:r>
              <a:rPr lang="en-GB" noProof="0" dirty="0" err="1"/>
              <a:t>Mattegoda</a:t>
            </a:r>
            <a:r>
              <a:rPr lang="en-GB" noProof="0" dirty="0"/>
              <a:t>, </a:t>
            </a:r>
            <a:r>
              <a:rPr lang="en-GB" noProof="0" dirty="0" err="1"/>
              <a:t>Vidyadeepa</a:t>
            </a:r>
            <a:r>
              <a:rPr lang="en-GB" noProof="0" dirty="0"/>
              <a:t> </a:t>
            </a:r>
            <a:r>
              <a:rPr lang="en-GB" noProof="0" dirty="0" err="1"/>
              <a:t>Maha</a:t>
            </a:r>
            <a:r>
              <a:rPr lang="en-GB" noProof="0" dirty="0"/>
              <a:t> </a:t>
            </a:r>
            <a:r>
              <a:rPr lang="en-GB" noProof="0" dirty="0" err="1"/>
              <a:t>Vidyalaya</a:t>
            </a:r>
            <a:r>
              <a:rPr lang="en-GB" noProof="0" dirty="0"/>
              <a:t> was selected to conduct the road safety enhancement project. We had lengthy discussions with the Principal and a few teachers regarding the current status of the school's vicinity. Furthermore, we discussed with the officers of the traffic Police in </a:t>
            </a:r>
            <a:r>
              <a:rPr lang="en-GB" noProof="0" dirty="0" err="1"/>
              <a:t>Homagama</a:t>
            </a:r>
            <a:r>
              <a:rPr lang="en-GB" noProof="0" dirty="0"/>
              <a:t> to learn the current procedures and practices implemented to create safer roads near the above mentioned school.</a:t>
            </a:r>
          </a:p>
          <a:p>
            <a:pPr lvl="0"/>
            <a:r>
              <a:rPr lang="en-GB" noProof="0" dirty="0"/>
              <a:t> There had been a few minor accidents due to vehicles approaching the junction carelessly and speeding near the curved road between the junction and the school. One motorcyclist has died on the spot, after colliding on the school's parapet wall due to high speed. Most small accidents are now not reported to Police, since Insurance companies permit motorists to claim minor damage claims without Police reports, but by sending a technical officer to evaluate the damage to the vehicle at site. </a:t>
            </a:r>
          </a:p>
          <a:p>
            <a:pPr lvl="0"/>
            <a:endParaRPr lang="en-GB" noProof="0" dirty="0"/>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
        <p:nvSpPr>
          <p:cNvPr id="6" name="Title 1"/>
          <p:cNvSpPr txBox="1">
            <a:spLocks/>
          </p:cNvSpPr>
          <p:nvPr/>
        </p:nvSpPr>
        <p:spPr>
          <a:xfrm>
            <a:off x="558801" y="257567"/>
            <a:ext cx="10749280" cy="702292"/>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000" b="1" kern="1200" spc="-50" baseline="0">
                <a:solidFill>
                  <a:srgbClr val="00B0E1"/>
                </a:solidFill>
                <a:latin typeface="Arial" panose="020B0604020202020204" pitchFamily="34" charset="0"/>
                <a:ea typeface="+mj-ea"/>
                <a:cs typeface="Arial" panose="020B0604020202020204" pitchFamily="34" charset="0"/>
              </a:defRPr>
            </a:lvl1pPr>
          </a:lstStyle>
          <a:p>
            <a:r>
              <a:rPr lang="en-US" dirty="0"/>
              <a:t>The selected school</a:t>
            </a:r>
          </a:p>
        </p:txBody>
      </p:sp>
    </p:spTree>
    <p:extLst>
      <p:ext uri="{BB962C8B-B14F-4D97-AF65-F5344CB8AC3E}">
        <p14:creationId xmlns:p14="http://schemas.microsoft.com/office/powerpoint/2010/main" val="1332974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
        <p:nvSpPr>
          <p:cNvPr id="6" name="Title 1"/>
          <p:cNvSpPr txBox="1">
            <a:spLocks/>
          </p:cNvSpPr>
          <p:nvPr/>
        </p:nvSpPr>
        <p:spPr>
          <a:xfrm>
            <a:off x="558801" y="257567"/>
            <a:ext cx="10749280" cy="702292"/>
          </a:xfrm>
          <a:prstGeom prst="rect">
            <a:avLst/>
          </a:prstGeom>
        </p:spPr>
        <p:txBody>
          <a:bodyPr vert="horz" lIns="91440" tIns="45720" rIns="91440" bIns="45720" rtlCol="0" anchor="b">
            <a:normAutofit/>
          </a:bodyPr>
          <a:lstStyle>
            <a:lvl1pPr marL="0" algn="l" defTabSz="914400" rtl="0" eaLnBrk="1" latinLnBrk="0" hangingPunct="1">
              <a:lnSpc>
                <a:spcPct val="85000"/>
              </a:lnSpc>
              <a:spcBef>
                <a:spcPct val="0"/>
              </a:spcBef>
              <a:buNone/>
              <a:defRPr sz="4000" b="1" kern="1200" spc="-50" baseline="0">
                <a:solidFill>
                  <a:srgbClr val="00B0E1"/>
                </a:solidFill>
                <a:latin typeface="Arial" panose="020B0604020202020204" pitchFamily="34" charset="0"/>
                <a:ea typeface="+mj-ea"/>
                <a:cs typeface="Arial" panose="020B0604020202020204" pitchFamily="34" charset="0"/>
              </a:defRPr>
            </a:lvl1pPr>
          </a:lstStyle>
          <a:p>
            <a:r>
              <a:rPr lang="en-US" dirty="0"/>
              <a:t>The school selected</a:t>
            </a:r>
          </a:p>
        </p:txBody>
      </p:sp>
      <p:pic>
        <p:nvPicPr>
          <p:cNvPr id="7" name="Picture 6"/>
          <p:cNvPicPr/>
          <p:nvPr/>
        </p:nvPicPr>
        <p:blipFill>
          <a:blip r:embed="rId3" cstate="email">
            <a:extLst>
              <a:ext uri="{28A0092B-C50C-407E-A947-70E740481C1C}">
                <a14:useLocalDpi xmlns:a14="http://schemas.microsoft.com/office/drawing/2010/main"/>
              </a:ext>
            </a:extLst>
          </a:blip>
          <a:stretch>
            <a:fillRect/>
          </a:stretch>
        </p:blipFill>
        <p:spPr>
          <a:xfrm>
            <a:off x="623775" y="1335023"/>
            <a:ext cx="3842031" cy="2098338"/>
          </a:xfrm>
          <a:prstGeom prst="rect">
            <a:avLst/>
          </a:prstGeom>
        </p:spPr>
      </p:pic>
      <p:pic>
        <p:nvPicPr>
          <p:cNvPr id="8" name="Picture 7"/>
          <p:cNvPicPr/>
          <p:nvPr/>
        </p:nvPicPr>
        <p:blipFill>
          <a:blip r:embed="rId4" cstate="email">
            <a:extLst>
              <a:ext uri="{28A0092B-C50C-407E-A947-70E740481C1C}">
                <a14:useLocalDpi xmlns:a14="http://schemas.microsoft.com/office/drawing/2010/main"/>
              </a:ext>
            </a:extLst>
          </a:blip>
          <a:stretch>
            <a:fillRect/>
          </a:stretch>
        </p:blipFill>
        <p:spPr>
          <a:xfrm>
            <a:off x="7376430" y="3754366"/>
            <a:ext cx="3243821" cy="2093513"/>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1444813765"/>
              </p:ext>
            </p:extLst>
          </p:nvPr>
        </p:nvGraphicFramePr>
        <p:xfrm>
          <a:off x="644096" y="3759450"/>
          <a:ext cx="6172200" cy="1902460"/>
        </p:xfrm>
        <a:graphic>
          <a:graphicData uri="http://schemas.openxmlformats.org/drawingml/2006/table">
            <a:tbl>
              <a:tblPr/>
              <a:tblGrid>
                <a:gridCol w="431800">
                  <a:extLst>
                    <a:ext uri="{9D8B030D-6E8A-4147-A177-3AD203B41FA5}">
                      <a16:colId xmlns:a16="http://schemas.microsoft.com/office/drawing/2014/main" val="20000"/>
                    </a:ext>
                  </a:extLst>
                </a:gridCol>
                <a:gridCol w="723900">
                  <a:extLst>
                    <a:ext uri="{9D8B030D-6E8A-4147-A177-3AD203B41FA5}">
                      <a16:colId xmlns:a16="http://schemas.microsoft.com/office/drawing/2014/main" val="20001"/>
                    </a:ext>
                  </a:extLst>
                </a:gridCol>
                <a:gridCol w="723900">
                  <a:extLst>
                    <a:ext uri="{9D8B030D-6E8A-4147-A177-3AD203B41FA5}">
                      <a16:colId xmlns:a16="http://schemas.microsoft.com/office/drawing/2014/main" val="20002"/>
                    </a:ext>
                  </a:extLst>
                </a:gridCol>
                <a:gridCol w="825500">
                  <a:extLst>
                    <a:ext uri="{9D8B030D-6E8A-4147-A177-3AD203B41FA5}">
                      <a16:colId xmlns:a16="http://schemas.microsoft.com/office/drawing/2014/main" val="20003"/>
                    </a:ext>
                  </a:extLst>
                </a:gridCol>
                <a:gridCol w="825500">
                  <a:extLst>
                    <a:ext uri="{9D8B030D-6E8A-4147-A177-3AD203B41FA5}">
                      <a16:colId xmlns:a16="http://schemas.microsoft.com/office/drawing/2014/main" val="20004"/>
                    </a:ext>
                  </a:extLst>
                </a:gridCol>
                <a:gridCol w="990600">
                  <a:extLst>
                    <a:ext uri="{9D8B030D-6E8A-4147-A177-3AD203B41FA5}">
                      <a16:colId xmlns:a16="http://schemas.microsoft.com/office/drawing/2014/main" val="20005"/>
                    </a:ext>
                  </a:extLst>
                </a:gridCol>
                <a:gridCol w="825500">
                  <a:extLst>
                    <a:ext uri="{9D8B030D-6E8A-4147-A177-3AD203B41FA5}">
                      <a16:colId xmlns:a16="http://schemas.microsoft.com/office/drawing/2014/main" val="20006"/>
                    </a:ext>
                  </a:extLst>
                </a:gridCol>
                <a:gridCol w="825500">
                  <a:extLst>
                    <a:ext uri="{9D8B030D-6E8A-4147-A177-3AD203B41FA5}">
                      <a16:colId xmlns:a16="http://schemas.microsoft.com/office/drawing/2014/main" val="20007"/>
                    </a:ext>
                  </a:extLst>
                </a:gridCol>
              </a:tblGrid>
              <a:tr h="190500">
                <a:tc>
                  <a:txBody>
                    <a:bodyPr/>
                    <a:lstStyle/>
                    <a:p>
                      <a:pPr algn="l" fontAlgn="b"/>
                      <a:r>
                        <a:rPr lang="en-US" sz="1200" b="0"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dirty="0">
                          <a:solidFill>
                            <a:srgbClr val="000000"/>
                          </a:solidFill>
                          <a:effectLst/>
                          <a:latin typeface="Calibri"/>
                        </a:rPr>
                        <a:t>Roads selected</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81000">
                <a:tc>
                  <a:txBody>
                    <a:bodyPr/>
                    <a:lstStyle/>
                    <a:p>
                      <a:pPr algn="l" fontAlgn="b"/>
                      <a:r>
                        <a:rPr lang="en-US" sz="1200" b="0" i="0" u="none" strike="noStrike">
                          <a:solidFill>
                            <a:srgbClr val="000000"/>
                          </a:solidFill>
                          <a:effectLst/>
                          <a:latin typeface="Calibri"/>
                        </a:rPr>
                        <a: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dirty="0">
                          <a:solidFill>
                            <a:srgbClr val="000000"/>
                          </a:solidFill>
                          <a:effectLst/>
                          <a:latin typeface="Calibri"/>
                        </a:rPr>
                        <a:t>State/Province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District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de-DE" sz="1200" b="0" i="0" u="none" strike="noStrike">
                          <a:solidFill>
                            <a:srgbClr val="000000"/>
                          </a:solidFill>
                          <a:effectLst/>
                          <a:latin typeface="Calibri"/>
                        </a:rPr>
                        <a:t>Road Name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Link ID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Start Point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fr-FR" sz="1200" b="0" i="0" u="none" strike="noStrike">
                          <a:solidFill>
                            <a:srgbClr val="000000"/>
                          </a:solidFill>
                          <a:effectLst/>
                          <a:latin typeface="Calibri"/>
                        </a:rPr>
                        <a:t>End Point </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a:rPr>
                        <a:t>Length (km</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71500">
                <a:tc>
                  <a:txBody>
                    <a:bodyPr/>
                    <a:lstStyle/>
                    <a:p>
                      <a:pPr algn="ctr" fontAlgn="b"/>
                      <a:r>
                        <a:rPr lang="en-US" sz="1200" b="0" i="0" u="none" strike="noStrike">
                          <a:solidFill>
                            <a:srgbClr val="000000"/>
                          </a:solidFill>
                          <a:effectLst/>
                          <a:latin typeface="Calibri"/>
                        </a:rPr>
                        <a:t>1</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Western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Colombo</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l-PL" sz="1200" b="0" i="0" u="none" strike="noStrike">
                          <a:solidFill>
                            <a:srgbClr val="000000"/>
                          </a:solidFill>
                          <a:effectLst/>
                          <a:latin typeface="Calibri"/>
                        </a:rPr>
                        <a:t>Kottawa -Horana Road</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B239</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Start of school wall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End of wall</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60m</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571500">
                <a:tc>
                  <a:txBody>
                    <a:bodyPr/>
                    <a:lstStyle/>
                    <a:p>
                      <a:pPr algn="ctr" fontAlgn="b"/>
                      <a:r>
                        <a:rPr lang="en-US" sz="1200" b="0" i="0" u="none" strike="noStrike">
                          <a:solidFill>
                            <a:srgbClr val="000000"/>
                          </a:solidFill>
                          <a:effectLst/>
                          <a:latin typeface="Calibri"/>
                        </a:rPr>
                        <a:t>2</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Western</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Colombo</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pl-PL" sz="1200" b="0" i="0" u="none" strike="noStrike">
                          <a:solidFill>
                            <a:srgbClr val="000000"/>
                          </a:solidFill>
                          <a:effectLst/>
                          <a:latin typeface="Calibri"/>
                        </a:rPr>
                        <a:t>Kottawa- Mattegoda</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B239</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Mattegoda junction bus stand</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Calibri"/>
                        </a:rPr>
                        <a:t>End of crossing line</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rgbClr val="000000"/>
                          </a:solidFill>
                          <a:effectLst/>
                          <a:latin typeface="Calibri"/>
                        </a:rPr>
                        <a:t>30m</a:t>
                      </a:r>
                    </a:p>
                  </a:txBody>
                  <a:tcPr marL="12700" marR="12700" marT="127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1" name="Frame 10"/>
          <p:cNvSpPr/>
          <p:nvPr/>
        </p:nvSpPr>
        <p:spPr>
          <a:xfrm flipH="1" flipV="1">
            <a:off x="2065435" y="2958830"/>
            <a:ext cx="265157" cy="223309"/>
          </a:xfrm>
          <a:prstGeom prst="frame">
            <a:avLst/>
          </a:prstGeom>
          <a:ln>
            <a:solidFill>
              <a:srgbClr val="FF0000"/>
            </a:solidFill>
          </a:ln>
        </p:spPr>
        <p:style>
          <a:lnRef idx="1">
            <a:schemeClr val="accent2"/>
          </a:lnRef>
          <a:fillRef idx="3">
            <a:schemeClr val="accent2"/>
          </a:fillRef>
          <a:effectRef idx="2">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2" name="Picture 11"/>
          <p:cNvPicPr/>
          <p:nvPr/>
        </p:nvPicPr>
        <p:blipFill>
          <a:blip r:embed="rId5" cstate="email">
            <a:extLst>
              <a:ext uri="{28A0092B-C50C-407E-A947-70E740481C1C}">
                <a14:useLocalDpi xmlns:a14="http://schemas.microsoft.com/office/drawing/2010/main"/>
              </a:ext>
            </a:extLst>
          </a:blip>
          <a:srcRect/>
          <a:stretch>
            <a:fillRect/>
          </a:stretch>
        </p:blipFill>
        <p:spPr bwMode="auto">
          <a:xfrm>
            <a:off x="4534617" y="1376893"/>
            <a:ext cx="3210765" cy="2042511"/>
          </a:xfrm>
          <a:prstGeom prst="rect">
            <a:avLst/>
          </a:prstGeom>
          <a:noFill/>
          <a:ln>
            <a:noFill/>
          </a:ln>
        </p:spPr>
      </p:pic>
      <p:pic>
        <p:nvPicPr>
          <p:cNvPr id="13" name="Picture 12"/>
          <p:cNvPicPr/>
          <p:nvPr/>
        </p:nvPicPr>
        <p:blipFill>
          <a:blip r:embed="rId6" cstate="email">
            <a:extLst>
              <a:ext uri="{28A0092B-C50C-407E-A947-70E740481C1C}">
                <a14:useLocalDpi xmlns:a14="http://schemas.microsoft.com/office/drawing/2010/main"/>
              </a:ext>
            </a:extLst>
          </a:blip>
          <a:srcRect/>
          <a:stretch>
            <a:fillRect/>
          </a:stretch>
        </p:blipFill>
        <p:spPr bwMode="auto">
          <a:xfrm>
            <a:off x="7810585" y="1366244"/>
            <a:ext cx="2823615" cy="2067117"/>
          </a:xfrm>
          <a:prstGeom prst="rect">
            <a:avLst/>
          </a:prstGeom>
          <a:noFill/>
          <a:ln>
            <a:noFill/>
          </a:ln>
        </p:spPr>
      </p:pic>
    </p:spTree>
    <p:extLst>
      <p:ext uri="{BB962C8B-B14F-4D97-AF65-F5344CB8AC3E}">
        <p14:creationId xmlns:p14="http://schemas.microsoft.com/office/powerpoint/2010/main" val="1992794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pic>
        <p:nvPicPr>
          <p:cNvPr id="7" name="Picture 6"/>
          <p:cNvPicPr>
            <a:picLocks noChangeAspect="1"/>
          </p:cNvPicPr>
          <p:nvPr/>
        </p:nvPicPr>
        <p:blipFill>
          <a:blip r:embed="rId3"/>
          <a:stretch>
            <a:fillRect/>
          </a:stretch>
        </p:blipFill>
        <p:spPr>
          <a:xfrm>
            <a:off x="691684" y="277283"/>
            <a:ext cx="9972874" cy="5835775"/>
          </a:xfrm>
          <a:prstGeom prst="rect">
            <a:avLst/>
          </a:prstGeom>
        </p:spPr>
      </p:pic>
    </p:spTree>
    <p:extLst>
      <p:ext uri="{BB962C8B-B14F-4D97-AF65-F5344CB8AC3E}">
        <p14:creationId xmlns:p14="http://schemas.microsoft.com/office/powerpoint/2010/main" val="18401509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272647"/>
            <a:ext cx="10749280" cy="702292"/>
          </a:xfrm>
        </p:spPr>
        <p:txBody>
          <a:bodyPr/>
          <a:lstStyle/>
          <a:p>
            <a:r>
              <a:rPr lang="en-GB" noProof="0"/>
              <a:t>About the selected school</a:t>
            </a:r>
          </a:p>
        </p:txBody>
      </p:sp>
      <p:sp>
        <p:nvSpPr>
          <p:cNvPr id="3" name="Content Placeholder 2"/>
          <p:cNvSpPr>
            <a:spLocks noGrp="1"/>
          </p:cNvSpPr>
          <p:nvPr>
            <p:ph idx="1"/>
          </p:nvPr>
        </p:nvSpPr>
        <p:spPr>
          <a:xfrm>
            <a:off x="751838" y="1479416"/>
            <a:ext cx="10719701" cy="4326594"/>
          </a:xfrm>
        </p:spPr>
        <p:txBody>
          <a:bodyPr>
            <a:noAutofit/>
          </a:bodyPr>
          <a:lstStyle/>
          <a:p>
            <a:pPr lvl="0"/>
            <a:r>
              <a:rPr lang="en-GB" sz="1800" noProof="0" dirty="0"/>
              <a:t> The school is situated next to a main road that connects </a:t>
            </a:r>
            <a:r>
              <a:rPr lang="en-GB" sz="1800" noProof="0" dirty="0" err="1"/>
              <a:t>Kottawa</a:t>
            </a:r>
            <a:r>
              <a:rPr lang="en-GB" sz="1800" noProof="0" dirty="0"/>
              <a:t> and </a:t>
            </a:r>
            <a:r>
              <a:rPr lang="en-GB" sz="1800" noProof="0" dirty="0" err="1"/>
              <a:t>Horana</a:t>
            </a:r>
            <a:r>
              <a:rPr lang="en-GB" sz="1800" noProof="0" dirty="0"/>
              <a:t>. This road is also used as a shortcut by many motorists to reach the intersection of the main Colombo - Airport highway. There are many factories situated within 5 - 10 Km of the school and one </a:t>
            </a:r>
            <a:r>
              <a:rPr lang="en-US" sz="1800" dirty="0"/>
              <a:t>is situated </a:t>
            </a:r>
            <a:r>
              <a:rPr lang="en-GB" sz="1800" noProof="0" dirty="0"/>
              <a:t>in the adjoining lane. </a:t>
            </a:r>
          </a:p>
          <a:p>
            <a:pPr lvl="0"/>
            <a:r>
              <a:rPr lang="en-GB" sz="1800" noProof="0" dirty="0"/>
              <a:t> There is also an army camp, a University, a sports stadium and a quarry situated in access roads nearby. All of which creates a lot of traffic, which consists of motorcycles, three-wheelers, cars, vans, buses, lorries, and containers. </a:t>
            </a:r>
          </a:p>
          <a:p>
            <a:pPr lvl="0"/>
            <a:r>
              <a:rPr lang="en-GB" sz="1800" noProof="0" dirty="0"/>
              <a:t> Over the last five years, the proposed road developments to widen the road did not progress. Hence partly built open canals and drains adjoining the school &amp; on the opposite side of the road too cause dangers to students standing outside the school and after school hours. </a:t>
            </a:r>
          </a:p>
          <a:p>
            <a:endParaRPr lang="en-GB" sz="1800" noProof="0"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6428" y="6336423"/>
            <a:ext cx="313443" cy="423879"/>
          </a:xfrm>
          <a:prstGeom prst="rect">
            <a:avLst/>
          </a:prstGeom>
        </p:spPr>
      </p:pic>
    </p:spTree>
    <p:extLst>
      <p:ext uri="{BB962C8B-B14F-4D97-AF65-F5344CB8AC3E}">
        <p14:creationId xmlns:p14="http://schemas.microsoft.com/office/powerpoint/2010/main" val="1614734551"/>
      </p:ext>
    </p:extLst>
  </p:cSld>
  <p:clrMapOvr>
    <a:masterClrMapping/>
  </p:clrMapOvr>
</p:sld>
</file>

<file path=ppt/theme/theme1.xml><?xml version="1.0" encoding="utf-8"?>
<a:theme xmlns:a="http://schemas.openxmlformats.org/drawingml/2006/main" name="Retrospectiva">
  <a:themeElements>
    <a:clrScheme name="Azul">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Retrospectiv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0</TotalTime>
  <Words>2420</Words>
  <Application>Microsoft Office PowerPoint</Application>
  <PresentationFormat>Widescreen</PresentationFormat>
  <Paragraphs>154</Paragraphs>
  <Slides>44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Courier New</vt:lpstr>
      <vt:lpstr>Retrospectiva</vt:lpstr>
      <vt:lpstr>“Paving Safer Path to School”  Report after completion</vt:lpstr>
      <vt:lpstr>Why Did we propose this project?</vt:lpstr>
      <vt:lpstr>Key notes- Before development</vt:lpstr>
      <vt:lpstr>Key notes</vt:lpstr>
      <vt:lpstr>Key notes</vt:lpstr>
      <vt:lpstr>PowerPoint Presentation</vt:lpstr>
      <vt:lpstr>PowerPoint Presentation</vt:lpstr>
      <vt:lpstr>PowerPoint Presentation</vt:lpstr>
      <vt:lpstr>About the selected school</vt:lpstr>
      <vt:lpstr>PowerPoint Presentation</vt:lpstr>
      <vt:lpstr>About the selected school</vt:lpstr>
      <vt:lpstr>PowerPoint Presentation</vt:lpstr>
      <vt:lpstr>PowerPoint Presentation</vt:lpstr>
      <vt:lpstr>About the selected school</vt:lpstr>
      <vt:lpstr>PowerPoint Presentation</vt:lpstr>
      <vt:lpstr>About the selected school</vt:lpstr>
      <vt:lpstr>PowerPoint Presentation</vt:lpstr>
      <vt:lpstr>PowerPoint Presentation</vt:lpstr>
      <vt:lpstr>PowerPoint Presentation</vt:lpstr>
      <vt:lpstr>Project Developments cost</vt:lpstr>
      <vt:lpstr>Outcome – Second access road</vt:lpstr>
      <vt:lpstr>Outcome – Front of the school</vt:lpstr>
      <vt:lpstr>After the Development- success story</vt:lpstr>
      <vt:lpstr>After the Development- success story</vt:lpstr>
      <vt:lpstr>After the Development- success story</vt:lpstr>
      <vt:lpstr>After the Development- success story</vt:lpstr>
      <vt:lpstr>After the Development- success story</vt:lpstr>
      <vt:lpstr>Results [Achieved]</vt:lpstr>
      <vt:lpstr>During construction</vt:lpstr>
      <vt:lpstr>During construction</vt:lpstr>
      <vt:lpstr>PowerPoint Presentation</vt:lpstr>
      <vt:lpstr>Upon completion – in front of school</vt:lpstr>
      <vt:lpstr>PowerPoint Presentation</vt:lpstr>
      <vt:lpstr>New bus stand, school name board, branding</vt:lpstr>
      <vt:lpstr>Crossing line &amp; front view with display boards</vt:lpstr>
      <vt:lpstr>Branding, Railings, traffic signs, rain water drainage (covered)</vt:lpstr>
      <vt:lpstr>Rating Appendix </vt:lpstr>
      <vt:lpstr>Star rating – final outcome</vt:lpstr>
      <vt:lpstr>iRAP Rating</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2020-05-19T12:09:37Z</dcterms:created>
  <dcterms:modified xsi:type="dcterms:W3CDTF">2026-06-10T03:41:53Z</dcterms:modified>
</cp:coreProperties>
</file>